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3" r:id="rId4"/>
    <p:sldId id="258" r:id="rId5"/>
    <p:sldId id="259" r:id="rId6"/>
    <p:sldId id="260"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94"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312" r:id="rId48"/>
    <p:sldId id="313" r:id="rId49"/>
    <p:sldId id="314" r:id="rId50"/>
    <p:sldId id="315" r:id="rId51"/>
    <p:sldId id="316" r:id="rId52"/>
    <p:sldId id="317" r:id="rId53"/>
    <p:sldId id="318" r:id="rId54"/>
    <p:sldId id="319" r:id="rId55"/>
    <p:sldId id="320" r:id="rId56"/>
    <p:sldId id="321" r:id="rId57"/>
    <p:sldId id="322" r:id="rId58"/>
    <p:sldId id="323" r:id="rId59"/>
    <p:sldId id="324" r:id="rId60"/>
    <p:sldId id="325" r:id="rId61"/>
    <p:sldId id="326" r:id="rId62"/>
    <p:sldId id="327" r:id="rId63"/>
    <p:sldId id="328" r:id="rId64"/>
    <p:sldId id="329" r:id="rId6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5/29/2013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5/29/2013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5/29/2013</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5/29/2013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UY" dirty="0" smtClean="0"/>
              <a:t>Flex in </a:t>
            </a:r>
            <a:r>
              <a:rPr lang="es-UY" dirty="0" err="1" smtClean="0"/>
              <a:t>Action</a:t>
            </a:r>
            <a:endParaRPr lang="es-UY" dirty="0"/>
          </a:p>
        </p:txBody>
      </p:sp>
      <p:sp>
        <p:nvSpPr>
          <p:cNvPr id="3" name="Subtítulo 2"/>
          <p:cNvSpPr>
            <a:spLocks noGrp="1"/>
          </p:cNvSpPr>
          <p:nvPr>
            <p:ph type="subTitle" idx="1"/>
          </p:nvPr>
        </p:nvSpPr>
        <p:spPr/>
        <p:txBody>
          <a:bodyPr/>
          <a:lstStyle/>
          <a:p>
            <a:r>
              <a:rPr lang="es-UY" dirty="0" smtClean="0"/>
              <a:t>Grupo 1</a:t>
            </a:r>
            <a:endParaRPr lang="es-UY" dirty="0"/>
          </a:p>
        </p:txBody>
      </p:sp>
    </p:spTree>
    <p:extLst>
      <p:ext uri="{BB962C8B-B14F-4D97-AF65-F5344CB8AC3E}">
        <p14:creationId xmlns:p14="http://schemas.microsoft.com/office/powerpoint/2010/main" val="2998022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En Flex 4, se incorporan los siguientes contenedores </a:t>
            </a:r>
            <a:r>
              <a:rPr lang="es-UY" dirty="0" err="1" smtClean="0"/>
              <a:t>Spark</a:t>
            </a:r>
            <a:endParaRPr lang="es-UY" dirty="0"/>
          </a:p>
        </p:txBody>
      </p:sp>
      <p:sp>
        <p:nvSpPr>
          <p:cNvPr id="3" name="Marcador de contenido 2"/>
          <p:cNvSpPr>
            <a:spLocks noGrp="1"/>
          </p:cNvSpPr>
          <p:nvPr>
            <p:ph idx="1"/>
          </p:nvPr>
        </p:nvSpPr>
        <p:spPr/>
        <p:txBody>
          <a:bodyPr>
            <a:normAutofit/>
          </a:bodyPr>
          <a:lstStyle/>
          <a:p>
            <a:pPr lvl="0"/>
            <a:r>
              <a:rPr lang="es-UY" sz="3200" b="1" dirty="0" err="1" smtClean="0"/>
              <a:t>Application</a:t>
            </a:r>
            <a:endParaRPr lang="es-UY" sz="3200" dirty="0"/>
          </a:p>
          <a:p>
            <a:pPr lvl="0"/>
            <a:r>
              <a:rPr lang="es-UY" sz="3200" b="1" dirty="0" err="1" smtClean="0"/>
              <a:t>Group</a:t>
            </a:r>
            <a:endParaRPr lang="es-UY" sz="3200" dirty="0"/>
          </a:p>
          <a:p>
            <a:pPr lvl="0"/>
            <a:r>
              <a:rPr lang="es-UY" sz="3200" b="1" dirty="0" err="1" smtClean="0"/>
              <a:t>SkinnableContainer</a:t>
            </a:r>
            <a:endParaRPr lang="es-UY" sz="3200" dirty="0"/>
          </a:p>
          <a:p>
            <a:pPr lvl="0"/>
            <a:r>
              <a:rPr lang="es-UY" sz="3200" dirty="0" smtClean="0"/>
              <a:t>Panel</a:t>
            </a:r>
            <a:endParaRPr lang="es-UY" sz="3200" dirty="0"/>
          </a:p>
          <a:p>
            <a:pPr lvl="0"/>
            <a:r>
              <a:rPr lang="es-UY" sz="3200" b="1" dirty="0" err="1" smtClean="0"/>
              <a:t>DataGroup</a:t>
            </a:r>
            <a:endParaRPr lang="es-UY" sz="3200" dirty="0"/>
          </a:p>
          <a:p>
            <a:r>
              <a:rPr lang="es-UY" sz="3200" b="1" dirty="0" err="1" smtClean="0"/>
              <a:t>SkinnableDataContainer</a:t>
            </a:r>
            <a:endParaRPr lang="es-UY" sz="3200" dirty="0"/>
          </a:p>
          <a:p>
            <a:endParaRPr lang="es-UY" dirty="0"/>
          </a:p>
        </p:txBody>
      </p:sp>
    </p:spTree>
    <p:extLst>
      <p:ext uri="{BB962C8B-B14F-4D97-AF65-F5344CB8AC3E}">
        <p14:creationId xmlns:p14="http://schemas.microsoft.com/office/powerpoint/2010/main" val="27628946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4455" y="927278"/>
            <a:ext cx="8596668" cy="5447763"/>
          </a:xfrm>
        </p:spPr>
        <p:txBody>
          <a:bodyPr>
            <a:normAutofit/>
          </a:bodyPr>
          <a:lstStyle/>
          <a:p>
            <a:r>
              <a:rPr lang="es-UY" b="1" dirty="0" err="1"/>
              <a:t>Application</a:t>
            </a:r>
            <a:r>
              <a:rPr lang="es-UY" b="1" dirty="0"/>
              <a:t> </a:t>
            </a:r>
            <a:r>
              <a:rPr lang="es-UY" b="1" dirty="0" err="1"/>
              <a:t>container</a:t>
            </a:r>
            <a:endParaRPr lang="es-UY" dirty="0"/>
          </a:p>
          <a:p>
            <a:pPr lvl="1"/>
            <a:r>
              <a:rPr lang="es-UY" dirty="0"/>
              <a:t>En Flex las aplicaciones requieren un contenedor de inicio o maestro  (&lt;</a:t>
            </a:r>
            <a:r>
              <a:rPr lang="es-UY" dirty="0" err="1"/>
              <a:t>s:Application</a:t>
            </a:r>
            <a:r>
              <a:rPr lang="es-UY" dirty="0"/>
              <a:t>/&gt;), este reemplazaría al contenedor &lt;</a:t>
            </a:r>
            <a:r>
              <a:rPr lang="es-UY" dirty="0" err="1"/>
              <a:t>mx:Application</a:t>
            </a:r>
            <a:r>
              <a:rPr lang="es-UY" dirty="0"/>
              <a:t>&gt; de Halo/MX.</a:t>
            </a:r>
          </a:p>
          <a:p>
            <a:pPr lvl="1"/>
            <a:r>
              <a:rPr lang="es-UY" dirty="0"/>
              <a:t>Otra característica del contenedor </a:t>
            </a:r>
            <a:r>
              <a:rPr lang="es-UY" dirty="0" err="1"/>
              <a:t>root</a:t>
            </a:r>
            <a:r>
              <a:rPr lang="es-UY" dirty="0"/>
              <a:t>, es la propiedad </a:t>
            </a:r>
            <a:r>
              <a:rPr lang="es-UY" dirty="0" err="1"/>
              <a:t>preloader</a:t>
            </a:r>
            <a:r>
              <a:rPr lang="es-UY" dirty="0"/>
              <a:t>.</a:t>
            </a:r>
          </a:p>
          <a:p>
            <a:pPr lvl="1"/>
            <a:r>
              <a:rPr lang="es-UY" dirty="0"/>
              <a:t>Al ser el objeto de más nivel </a:t>
            </a:r>
            <a:r>
              <a:rPr lang="es-UY" dirty="0" smtClean="0"/>
              <a:t>en </a:t>
            </a:r>
            <a:r>
              <a:rPr lang="es-UY" dirty="0"/>
              <a:t>la aplicación se lo puede utilizar para contener variables globales y funciones.</a:t>
            </a:r>
          </a:p>
          <a:p>
            <a:endParaRPr lang="es-UY" dirty="0" smtClean="0"/>
          </a:p>
          <a:p>
            <a:r>
              <a:rPr lang="es-UY" dirty="0" err="1" smtClean="0"/>
              <a:t>Canvas</a:t>
            </a:r>
            <a:r>
              <a:rPr lang="es-UY" dirty="0" smtClean="0"/>
              <a:t> </a:t>
            </a:r>
            <a:r>
              <a:rPr lang="es-UY" dirty="0" err="1"/>
              <a:t>container</a:t>
            </a:r>
            <a:endParaRPr lang="es-UY" dirty="0"/>
          </a:p>
          <a:p>
            <a:pPr lvl="1"/>
            <a:r>
              <a:rPr lang="es-UY" dirty="0"/>
              <a:t>Estos contenedores son el tipo más básico que se puede </a:t>
            </a:r>
            <a:r>
              <a:rPr lang="es-UY" dirty="0" smtClean="0"/>
              <a:t>tener, </a:t>
            </a:r>
            <a:r>
              <a:rPr lang="es-UY" dirty="0"/>
              <a:t>están basados en los componentes </a:t>
            </a:r>
            <a:r>
              <a:rPr lang="es-UY" dirty="0" smtClean="0"/>
              <a:t>Halo/MX (Optaremos por contenerlos con la clase </a:t>
            </a:r>
            <a:r>
              <a:rPr lang="es-UY" dirty="0" err="1" smtClean="0"/>
              <a:t>BasicLayout</a:t>
            </a:r>
            <a:r>
              <a:rPr lang="es-UY" dirty="0" smtClean="0"/>
              <a:t> ya que esta basada en </a:t>
            </a:r>
            <a:r>
              <a:rPr lang="es-UY" dirty="0" err="1" smtClean="0"/>
              <a:t>Spark</a:t>
            </a:r>
            <a:r>
              <a:rPr lang="es-UY" dirty="0" smtClean="0"/>
              <a:t>).</a:t>
            </a:r>
          </a:p>
          <a:p>
            <a:endParaRPr lang="es-UY" dirty="0" smtClean="0"/>
          </a:p>
          <a:p>
            <a:r>
              <a:rPr lang="es-UY" dirty="0" err="1" smtClean="0"/>
              <a:t>Group-based</a:t>
            </a:r>
            <a:r>
              <a:rPr lang="es-UY" dirty="0" smtClean="0"/>
              <a:t> </a:t>
            </a:r>
            <a:r>
              <a:rPr lang="es-UY" dirty="0" err="1"/>
              <a:t>containers</a:t>
            </a:r>
            <a:r>
              <a:rPr lang="es-UY" dirty="0"/>
              <a:t> and </a:t>
            </a:r>
            <a:r>
              <a:rPr lang="es-UY" dirty="0" err="1" smtClean="0"/>
              <a:t>SkinnableContainer</a:t>
            </a:r>
            <a:endParaRPr lang="es-UY" dirty="0" smtClean="0"/>
          </a:p>
          <a:p>
            <a:pPr marL="800100" lvl="2" indent="-400050"/>
            <a:r>
              <a:rPr lang="es-UY" sz="1600" dirty="0"/>
              <a:t>El contenedor de grupo es un contenedor simple que se empareja con una de las clases de diseño.</a:t>
            </a:r>
          </a:p>
          <a:p>
            <a:endParaRPr lang="es-UY" b="1" u="sng" dirty="0"/>
          </a:p>
          <a:p>
            <a:pPr lvl="1"/>
            <a:endParaRPr lang="es-UY" dirty="0"/>
          </a:p>
          <a:p>
            <a:pPr lvl="1"/>
            <a:endParaRPr lang="es-UY" dirty="0"/>
          </a:p>
        </p:txBody>
      </p:sp>
    </p:spTree>
    <p:extLst>
      <p:ext uri="{BB962C8B-B14F-4D97-AF65-F5344CB8AC3E}">
        <p14:creationId xmlns:p14="http://schemas.microsoft.com/office/powerpoint/2010/main" val="33709205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Uso</a:t>
            </a:r>
            <a:r>
              <a:rPr lang="en-US" dirty="0"/>
              <a:t> de </a:t>
            </a:r>
            <a:r>
              <a:rPr lang="en-US" dirty="0" err="1"/>
              <a:t>contenedores</a:t>
            </a:r>
            <a:r>
              <a:rPr lang="en-US" dirty="0"/>
              <a:t> multiples.</a:t>
            </a:r>
            <a:endParaRPr lang="es-UY" dirty="0"/>
          </a:p>
        </p:txBody>
      </p:sp>
      <p:pic>
        <p:nvPicPr>
          <p:cNvPr id="4" name="Marcador de contenido 3" descr="d:\Users\Sensei\Desktop\4.13.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7333" y="1502155"/>
            <a:ext cx="7784087" cy="4628189"/>
          </a:xfrm>
          <a:prstGeom prst="rect">
            <a:avLst/>
          </a:prstGeom>
          <a:noFill/>
          <a:ln>
            <a:noFill/>
          </a:ln>
        </p:spPr>
      </p:pic>
    </p:spTree>
    <p:extLst>
      <p:ext uri="{BB962C8B-B14F-4D97-AF65-F5344CB8AC3E}">
        <p14:creationId xmlns:p14="http://schemas.microsoft.com/office/powerpoint/2010/main" val="4390632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489397"/>
            <a:ext cx="8596668" cy="5551965"/>
          </a:xfrm>
        </p:spPr>
        <p:txBody>
          <a:bodyPr>
            <a:normAutofit lnSpcReduction="10000"/>
          </a:bodyPr>
          <a:lstStyle/>
          <a:p>
            <a:endParaRPr lang="es-UY" dirty="0" smtClean="0"/>
          </a:p>
          <a:p>
            <a:r>
              <a:rPr lang="es-UY" dirty="0" smtClean="0"/>
              <a:t>Se </a:t>
            </a:r>
            <a:r>
              <a:rPr lang="es-UY" dirty="0"/>
              <a:t>pueden anidar así como mezclar y combinar los contenedores y los diseños del modo que </a:t>
            </a:r>
            <a:r>
              <a:rPr lang="es-UY" dirty="0" smtClean="0"/>
              <a:t>deseemos. </a:t>
            </a:r>
            <a:r>
              <a:rPr lang="es-UY" dirty="0"/>
              <a:t>En este caso, obtendremos 2 filas de botones, tal como se puede ver en la siguiente imagen</a:t>
            </a:r>
            <a:r>
              <a:rPr lang="es-UY" dirty="0" smtClean="0"/>
              <a:t>:</a:t>
            </a:r>
          </a:p>
          <a:p>
            <a:endParaRPr lang="es-UY" dirty="0" smtClean="0"/>
          </a:p>
          <a:p>
            <a:endParaRPr lang="es-UY" dirty="0"/>
          </a:p>
          <a:p>
            <a:endParaRPr lang="es-UY" dirty="0"/>
          </a:p>
          <a:p>
            <a:endParaRPr lang="es-UY" dirty="0" smtClean="0"/>
          </a:p>
          <a:p>
            <a:endParaRPr lang="es-UY" dirty="0"/>
          </a:p>
          <a:p>
            <a:r>
              <a:rPr lang="es-UY" dirty="0"/>
              <a:t>De un modo alternativo, podemos en vez de especificar la clase de diseño junto con el contenedor de grupo &lt;</a:t>
            </a:r>
            <a:r>
              <a:rPr lang="es-UY" dirty="0" err="1"/>
              <a:t>s:Group</a:t>
            </a:r>
            <a:r>
              <a:rPr lang="es-UY" dirty="0"/>
              <a:t>/&gt;, usar el contenedor hijo del grupo &lt;</a:t>
            </a:r>
            <a:r>
              <a:rPr lang="es-UY" dirty="0" err="1"/>
              <a:t>s:HGroup</a:t>
            </a:r>
            <a:r>
              <a:rPr lang="es-UY" dirty="0"/>
              <a:t>/&gt; para el diseño horizontal, o el &lt;</a:t>
            </a:r>
            <a:r>
              <a:rPr lang="es-UY" dirty="0" err="1"/>
              <a:t>s:VGroup</a:t>
            </a:r>
            <a:r>
              <a:rPr lang="es-UY" dirty="0"/>
              <a:t>/&gt; para el diseño vertical. Proveen la ventaja de no tener que generar tanto código</a:t>
            </a:r>
            <a:r>
              <a:rPr lang="es-UY" dirty="0" smtClean="0"/>
              <a:t>.</a:t>
            </a:r>
          </a:p>
          <a:p>
            <a:endParaRPr lang="es-UY" u="sng" dirty="0" smtClean="0"/>
          </a:p>
          <a:p>
            <a:endParaRPr lang="es-UY" u="sng" dirty="0"/>
          </a:p>
          <a:p>
            <a:r>
              <a:rPr lang="es-UY" dirty="0"/>
              <a:t>El contenedor </a:t>
            </a:r>
            <a:r>
              <a:rPr lang="es-UY" dirty="0" err="1"/>
              <a:t>SkinnableContainer</a:t>
            </a:r>
            <a:r>
              <a:rPr lang="es-UY" dirty="0"/>
              <a:t> funciona del mismo </a:t>
            </a:r>
            <a:r>
              <a:rPr lang="es-UY" dirty="0" smtClean="0"/>
              <a:t>modo.</a:t>
            </a:r>
            <a:endParaRPr lang="es-UY" dirty="0"/>
          </a:p>
          <a:p>
            <a:endParaRPr lang="es-UY" dirty="0"/>
          </a:p>
        </p:txBody>
      </p:sp>
      <p:pic>
        <p:nvPicPr>
          <p:cNvPr id="4" name="Imagen 3" descr="d:\Users\Sensei\Desktop\4.17.png"/>
          <p:cNvPicPr/>
          <p:nvPr/>
        </p:nvPicPr>
        <p:blipFill>
          <a:blip r:embed="rId2">
            <a:extLst>
              <a:ext uri="{28A0092B-C50C-407E-A947-70E740481C1C}">
                <a14:useLocalDpi xmlns:a14="http://schemas.microsoft.com/office/drawing/2010/main" val="0"/>
              </a:ext>
            </a:extLst>
          </a:blip>
          <a:srcRect/>
          <a:stretch>
            <a:fillRect/>
          </a:stretch>
        </p:blipFill>
        <p:spPr bwMode="auto">
          <a:xfrm>
            <a:off x="3040343" y="1890493"/>
            <a:ext cx="3870649" cy="1287624"/>
          </a:xfrm>
          <a:prstGeom prst="rect">
            <a:avLst/>
          </a:prstGeom>
          <a:noFill/>
          <a:ln>
            <a:noFill/>
          </a:ln>
        </p:spPr>
      </p:pic>
    </p:spTree>
    <p:extLst>
      <p:ext uri="{BB962C8B-B14F-4D97-AF65-F5344CB8AC3E}">
        <p14:creationId xmlns:p14="http://schemas.microsoft.com/office/powerpoint/2010/main" val="39642699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3944" y="1210615"/>
            <a:ext cx="8630058" cy="4830748"/>
          </a:xfrm>
        </p:spPr>
        <p:txBody>
          <a:bodyPr/>
          <a:lstStyle/>
          <a:p>
            <a:r>
              <a:rPr lang="es-UY" sz="2400" dirty="0" smtClean="0"/>
              <a:t>Hay dos </a:t>
            </a:r>
            <a:r>
              <a:rPr lang="es-UY" sz="2400" dirty="0"/>
              <a:t>reglas básicas para crear un archivo de piel</a:t>
            </a:r>
            <a:r>
              <a:rPr lang="es-UY" sz="2400" dirty="0" smtClean="0"/>
              <a:t>:</a:t>
            </a:r>
          </a:p>
          <a:p>
            <a:endParaRPr lang="es-UY" dirty="0" smtClean="0"/>
          </a:p>
          <a:p>
            <a:endParaRPr lang="es-UY" dirty="0"/>
          </a:p>
          <a:p>
            <a:pPr lvl="1"/>
            <a:r>
              <a:rPr lang="es-UY" sz="2000" dirty="0"/>
              <a:t>Podemos dar soporte a todos los componentes que estarían incluidos, en este caso el componente puede estar en modo normal o deshabilitado</a:t>
            </a:r>
            <a:r>
              <a:rPr lang="es-UY" sz="2000" dirty="0" smtClean="0"/>
              <a:t>.</a:t>
            </a:r>
          </a:p>
          <a:p>
            <a:pPr lvl="1"/>
            <a:endParaRPr lang="es-UY" sz="2000" dirty="0" smtClean="0"/>
          </a:p>
          <a:p>
            <a:pPr lvl="1"/>
            <a:endParaRPr lang="es-UY" sz="2000" dirty="0"/>
          </a:p>
          <a:p>
            <a:pPr lvl="1"/>
            <a:r>
              <a:rPr lang="es-UY" sz="2000" dirty="0"/>
              <a:t>Se debe definir un contenedor adicional con el contenido correspondiente a las pieles, se debe colocar todo el contenido relacionado dentro de ese contenedor (aún así estamos creando una piel para otro contenedor)</a:t>
            </a:r>
          </a:p>
        </p:txBody>
      </p:sp>
    </p:spTree>
    <p:extLst>
      <p:ext uri="{BB962C8B-B14F-4D97-AF65-F5344CB8AC3E}">
        <p14:creationId xmlns:p14="http://schemas.microsoft.com/office/powerpoint/2010/main" val="41334918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61423" y="394282"/>
            <a:ext cx="9577231" cy="1320800"/>
          </a:xfrm>
        </p:spPr>
        <p:txBody>
          <a:bodyPr/>
          <a:lstStyle/>
          <a:p>
            <a:r>
              <a:rPr lang="es-UY" dirty="0"/>
              <a:t>Ejemplo de </a:t>
            </a:r>
            <a:r>
              <a:rPr lang="es-UY" dirty="0" smtClean="0"/>
              <a:t>un archivo de piel</a:t>
            </a:r>
            <a:endParaRPr lang="es-UY" dirty="0"/>
          </a:p>
        </p:txBody>
      </p:sp>
      <p:sp>
        <p:nvSpPr>
          <p:cNvPr id="13" name="Marcador de contenido 12"/>
          <p:cNvSpPr>
            <a:spLocks noGrp="1"/>
          </p:cNvSpPr>
          <p:nvPr>
            <p:ph sz="half" idx="2"/>
          </p:nvPr>
        </p:nvSpPr>
        <p:spPr>
          <a:xfrm>
            <a:off x="6660997" y="1967606"/>
            <a:ext cx="4184034" cy="3880773"/>
          </a:xfrm>
        </p:spPr>
        <p:txBody>
          <a:bodyPr/>
          <a:lstStyle/>
          <a:p>
            <a:r>
              <a:rPr lang="es-UY" dirty="0"/>
              <a:t>En el siguiente ejemplo podremos ver como el contenedor ahora presenta una piel con forma rectangular para contener a los botones.</a:t>
            </a:r>
          </a:p>
          <a:p>
            <a:endParaRPr lang="es-UY" dirty="0"/>
          </a:p>
        </p:txBody>
      </p:sp>
      <p:pic>
        <p:nvPicPr>
          <p:cNvPr id="14" name="Marcador de contenido 3" descr="d:\Users\Sensei\Desktop\4.14.png"/>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77333" y="1313646"/>
            <a:ext cx="5800739" cy="4984124"/>
          </a:xfrm>
          <a:prstGeom prst="rect">
            <a:avLst/>
          </a:prstGeom>
          <a:noFill/>
          <a:ln>
            <a:noFill/>
          </a:ln>
        </p:spPr>
      </p:pic>
      <p:pic>
        <p:nvPicPr>
          <p:cNvPr id="15" name="Imagen 14" descr="d:\Users\Sensei\Desktop\4.18.png"/>
          <p:cNvPicPr/>
          <p:nvPr/>
        </p:nvPicPr>
        <p:blipFill>
          <a:blip r:embed="rId3">
            <a:extLst>
              <a:ext uri="{28A0092B-C50C-407E-A947-70E740481C1C}">
                <a14:useLocalDpi xmlns:a14="http://schemas.microsoft.com/office/drawing/2010/main" val="0"/>
              </a:ext>
            </a:extLst>
          </a:blip>
          <a:srcRect/>
          <a:stretch>
            <a:fillRect/>
          </a:stretch>
        </p:blipFill>
        <p:spPr bwMode="auto">
          <a:xfrm>
            <a:off x="7251463" y="4163321"/>
            <a:ext cx="3003102" cy="1432534"/>
          </a:xfrm>
          <a:prstGeom prst="rect">
            <a:avLst/>
          </a:prstGeom>
          <a:noFill/>
          <a:ln>
            <a:noFill/>
          </a:ln>
        </p:spPr>
      </p:pic>
    </p:spTree>
    <p:extLst>
      <p:ext uri="{BB962C8B-B14F-4D97-AF65-F5344CB8AC3E}">
        <p14:creationId xmlns:p14="http://schemas.microsoft.com/office/powerpoint/2010/main" val="13923502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b="1" dirty="0"/>
              <a:t>Panel </a:t>
            </a:r>
            <a:r>
              <a:rPr lang="es-UY" b="1" dirty="0" err="1"/>
              <a:t>container</a:t>
            </a:r>
            <a:endParaRPr lang="es-UY" dirty="0"/>
          </a:p>
        </p:txBody>
      </p:sp>
      <p:sp>
        <p:nvSpPr>
          <p:cNvPr id="7" name="Marcador de contenido 6"/>
          <p:cNvSpPr>
            <a:spLocks noGrp="1"/>
          </p:cNvSpPr>
          <p:nvPr>
            <p:ph idx="1"/>
          </p:nvPr>
        </p:nvSpPr>
        <p:spPr/>
        <p:txBody>
          <a:bodyPr/>
          <a:lstStyle/>
          <a:p>
            <a:r>
              <a:rPr lang="es-UY" dirty="0"/>
              <a:t>El contenedor Panel, es típicamente usado como un contenedor top-</a:t>
            </a:r>
            <a:r>
              <a:rPr lang="es-UY" dirty="0" err="1"/>
              <a:t>level</a:t>
            </a:r>
            <a:r>
              <a:rPr lang="es-UY" dirty="0"/>
              <a:t> para la aplicación en su totalidad</a:t>
            </a:r>
            <a:r>
              <a:rPr lang="es-UY" dirty="0" smtClean="0"/>
              <a:t>.</a:t>
            </a:r>
          </a:p>
          <a:p>
            <a:endParaRPr lang="es-UY" dirty="0"/>
          </a:p>
          <a:p>
            <a:r>
              <a:rPr lang="es-UY" dirty="0"/>
              <a:t>Lo bueno de este envase es que añade una barra de título y de estado en la parte superior de la ventana y por defecto dibuja un borde alrededor de sus objetos secundarios</a:t>
            </a:r>
            <a:r>
              <a:rPr lang="es-UY" dirty="0" smtClean="0"/>
              <a:t>.</a:t>
            </a:r>
          </a:p>
          <a:p>
            <a:endParaRPr lang="es-UY" dirty="0"/>
          </a:p>
          <a:p>
            <a:r>
              <a:rPr lang="es-UY" dirty="0"/>
              <a:t>El contenedor Panel usa por defecto la clase </a:t>
            </a:r>
            <a:r>
              <a:rPr lang="es-UY" dirty="0" err="1"/>
              <a:t>BasicLayout</a:t>
            </a:r>
            <a:r>
              <a:rPr lang="es-UY" dirty="0"/>
              <a:t>, y como es hijo del contenedor </a:t>
            </a:r>
            <a:r>
              <a:rPr lang="es-UY" dirty="0" err="1"/>
              <a:t>SkinnableContainer</a:t>
            </a:r>
            <a:r>
              <a:rPr lang="es-UY" dirty="0"/>
              <a:t> hereda todas sus propiedades y habilidades.</a:t>
            </a:r>
          </a:p>
          <a:p>
            <a:endParaRPr lang="es-UY" dirty="0"/>
          </a:p>
        </p:txBody>
      </p:sp>
    </p:spTree>
    <p:extLst>
      <p:ext uri="{BB962C8B-B14F-4D97-AF65-F5344CB8AC3E}">
        <p14:creationId xmlns:p14="http://schemas.microsoft.com/office/powerpoint/2010/main" val="42593795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695459"/>
            <a:ext cx="8596668" cy="5345903"/>
          </a:xfrm>
        </p:spPr>
        <p:txBody>
          <a:bodyPr/>
          <a:lstStyle/>
          <a:p>
            <a:r>
              <a:rPr lang="es-UY" dirty="0"/>
              <a:t>En el siguiente cuadro agregaremos un </a:t>
            </a:r>
            <a:r>
              <a:rPr lang="es-UY" dirty="0" err="1"/>
              <a:t>HGroup</a:t>
            </a:r>
            <a:r>
              <a:rPr lang="es-UY" dirty="0"/>
              <a:t> al contenedor dentro del Panel de modo de agregar restricciones para añadir algo de relleno desde el borde del panel, de lo contrario los botones van hasta el borde y no quedan tan agradables estéticamente.</a:t>
            </a:r>
          </a:p>
          <a:p>
            <a:endParaRPr lang="es-UY" dirty="0"/>
          </a:p>
        </p:txBody>
      </p:sp>
      <p:pic>
        <p:nvPicPr>
          <p:cNvPr id="4" name="Imagen 3" descr="d:\Users\Sensei\Desktop\4.16.png"/>
          <p:cNvPicPr/>
          <p:nvPr/>
        </p:nvPicPr>
        <p:blipFill>
          <a:blip r:embed="rId2">
            <a:extLst>
              <a:ext uri="{28A0092B-C50C-407E-A947-70E740481C1C}">
                <a14:useLocalDpi xmlns:a14="http://schemas.microsoft.com/office/drawing/2010/main" val="0"/>
              </a:ext>
            </a:extLst>
          </a:blip>
          <a:srcRect/>
          <a:stretch>
            <a:fillRect/>
          </a:stretch>
        </p:blipFill>
        <p:spPr bwMode="auto">
          <a:xfrm>
            <a:off x="677334" y="2034862"/>
            <a:ext cx="7281810" cy="4006500"/>
          </a:xfrm>
          <a:prstGeom prst="rect">
            <a:avLst/>
          </a:prstGeom>
          <a:noFill/>
          <a:ln>
            <a:noFill/>
          </a:ln>
        </p:spPr>
      </p:pic>
      <p:pic>
        <p:nvPicPr>
          <p:cNvPr id="5" name="Imagen 4" descr="d:\Users\Sensei\Desktop\4.19.png"/>
          <p:cNvPicPr/>
          <p:nvPr/>
        </p:nvPicPr>
        <p:blipFill>
          <a:blip r:embed="rId3">
            <a:extLst>
              <a:ext uri="{28A0092B-C50C-407E-A947-70E740481C1C}">
                <a14:useLocalDpi xmlns:a14="http://schemas.microsoft.com/office/drawing/2010/main" val="0"/>
              </a:ext>
            </a:extLst>
          </a:blip>
          <a:srcRect/>
          <a:stretch>
            <a:fillRect/>
          </a:stretch>
        </p:blipFill>
        <p:spPr bwMode="auto">
          <a:xfrm>
            <a:off x="5688316" y="3859091"/>
            <a:ext cx="2928257" cy="2182271"/>
          </a:xfrm>
          <a:prstGeom prst="rect">
            <a:avLst/>
          </a:prstGeom>
          <a:noFill/>
          <a:ln>
            <a:noFill/>
          </a:ln>
        </p:spPr>
      </p:pic>
    </p:spTree>
    <p:extLst>
      <p:ext uri="{BB962C8B-B14F-4D97-AF65-F5344CB8AC3E}">
        <p14:creationId xmlns:p14="http://schemas.microsoft.com/office/powerpoint/2010/main" val="40771983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b="1" dirty="0" err="1"/>
              <a:t>ApplicationControlBar</a:t>
            </a:r>
            <a:r>
              <a:rPr lang="es-UY" b="1" dirty="0"/>
              <a:t> </a:t>
            </a:r>
            <a:r>
              <a:rPr lang="es-UY" b="1" dirty="0" err="1"/>
              <a:t>container</a:t>
            </a:r>
            <a:endParaRPr lang="es-UY" dirty="0"/>
          </a:p>
        </p:txBody>
      </p:sp>
      <p:sp>
        <p:nvSpPr>
          <p:cNvPr id="3" name="Marcador de contenido 2"/>
          <p:cNvSpPr>
            <a:spLocks noGrp="1"/>
          </p:cNvSpPr>
          <p:nvPr>
            <p:ph idx="1"/>
          </p:nvPr>
        </p:nvSpPr>
        <p:spPr>
          <a:xfrm>
            <a:off x="587182" y="1400736"/>
            <a:ext cx="8596668" cy="1850234"/>
          </a:xfrm>
        </p:spPr>
        <p:txBody>
          <a:bodyPr/>
          <a:lstStyle/>
          <a:p>
            <a:r>
              <a:rPr lang="es-UY" dirty="0"/>
              <a:t>Tal como su nombre lo indica, el contenedor </a:t>
            </a:r>
            <a:r>
              <a:rPr lang="es-UY" dirty="0" err="1"/>
              <a:t>ApplicationControlBar</a:t>
            </a:r>
            <a:r>
              <a:rPr lang="es-UY" dirty="0"/>
              <a:t> agrega un área de control a nuestra aplicación. El contenedor </a:t>
            </a:r>
            <a:r>
              <a:rPr lang="es-UY" dirty="0" err="1"/>
              <a:t>ApplicationControlBar</a:t>
            </a:r>
            <a:r>
              <a:rPr lang="es-UY" dirty="0"/>
              <a:t> crea un área en la parte superior de la aplicación que es similar al menú de archivo usado en la mayoría de aplicaciones de escritorio. Para usar este contenedor lo combinamos con el contenedor de la aplicación tal como podemos ver en el siguiente ejemplo</a:t>
            </a:r>
            <a:r>
              <a:rPr lang="es-UY" dirty="0" smtClean="0"/>
              <a:t>:</a:t>
            </a:r>
          </a:p>
          <a:p>
            <a:endParaRPr lang="es-UY" dirty="0"/>
          </a:p>
        </p:txBody>
      </p:sp>
      <p:pic>
        <p:nvPicPr>
          <p:cNvPr id="4" name="Marcador de contenido 3" descr="d:\Users\Sensei\Desktop\4.17.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866254" y="3250970"/>
            <a:ext cx="6062580" cy="3021042"/>
          </a:xfrm>
          <a:prstGeom prst="rect">
            <a:avLst/>
          </a:prstGeom>
          <a:noFill/>
          <a:ln>
            <a:noFill/>
          </a:ln>
        </p:spPr>
      </p:pic>
      <p:pic>
        <p:nvPicPr>
          <p:cNvPr id="5" name="Imagen 4" descr="d:\Users\Sensei\Desktop\4.20a.png"/>
          <p:cNvPicPr/>
          <p:nvPr/>
        </p:nvPicPr>
        <p:blipFill>
          <a:blip r:embed="rId3">
            <a:extLst>
              <a:ext uri="{28A0092B-C50C-407E-A947-70E740481C1C}">
                <a14:useLocalDpi xmlns:a14="http://schemas.microsoft.com/office/drawing/2010/main" val="0"/>
              </a:ext>
            </a:extLst>
          </a:blip>
          <a:srcRect/>
          <a:stretch>
            <a:fillRect/>
          </a:stretch>
        </p:blipFill>
        <p:spPr bwMode="auto">
          <a:xfrm>
            <a:off x="3671693" y="4923945"/>
            <a:ext cx="5234048" cy="1825683"/>
          </a:xfrm>
          <a:prstGeom prst="rect">
            <a:avLst/>
          </a:prstGeom>
          <a:noFill/>
          <a:ln>
            <a:noFill/>
          </a:ln>
        </p:spPr>
      </p:pic>
      <p:sp>
        <p:nvSpPr>
          <p:cNvPr id="6" name="CuadroTexto 5"/>
          <p:cNvSpPr txBox="1"/>
          <p:nvPr/>
        </p:nvSpPr>
        <p:spPr>
          <a:xfrm>
            <a:off x="6928834" y="2946557"/>
            <a:ext cx="3953815" cy="1569660"/>
          </a:xfrm>
          <a:prstGeom prst="rect">
            <a:avLst/>
          </a:prstGeom>
          <a:noFill/>
        </p:spPr>
        <p:txBody>
          <a:bodyPr wrap="square" rtlCol="0">
            <a:spAutoFit/>
          </a:bodyPr>
          <a:lstStyle/>
          <a:p>
            <a:r>
              <a:rPr lang="es-UY" sz="1600" dirty="0">
                <a:solidFill>
                  <a:schemeClr val="tx1">
                    <a:lumMod val="75000"/>
                    <a:lumOff val="25000"/>
                  </a:schemeClr>
                </a:solidFill>
              </a:rPr>
              <a:t>Podemos de esta forma brindar a los usuarios un acceso instantáneo a las características frecuentes de la aplicación. Esta característica es basada en los componentes Halo/MX, y no tiene un equivalente en </a:t>
            </a:r>
            <a:r>
              <a:rPr lang="es-UY" sz="1600" dirty="0" err="1">
                <a:solidFill>
                  <a:schemeClr val="tx1">
                    <a:lumMod val="75000"/>
                    <a:lumOff val="25000"/>
                  </a:schemeClr>
                </a:solidFill>
              </a:rPr>
              <a:t>Spark</a:t>
            </a:r>
            <a:endParaRPr lang="es-UY" sz="1600" dirty="0">
              <a:solidFill>
                <a:schemeClr val="tx1">
                  <a:lumMod val="75000"/>
                  <a:lumOff val="25000"/>
                </a:schemeClr>
              </a:solidFill>
            </a:endParaRPr>
          </a:p>
        </p:txBody>
      </p:sp>
    </p:spTree>
    <p:extLst>
      <p:ext uri="{BB962C8B-B14F-4D97-AF65-F5344CB8AC3E}">
        <p14:creationId xmlns:p14="http://schemas.microsoft.com/office/powerpoint/2010/main" val="25621075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b="1" dirty="0" err="1"/>
              <a:t>DataGroup</a:t>
            </a:r>
            <a:r>
              <a:rPr lang="es-UY" b="1" dirty="0"/>
              <a:t> and </a:t>
            </a:r>
            <a:r>
              <a:rPr lang="es-UY" b="1" dirty="0" err="1"/>
              <a:t>SkinnableDataContainer</a:t>
            </a:r>
            <a:endParaRPr lang="es-UY" dirty="0"/>
          </a:p>
        </p:txBody>
      </p:sp>
      <p:sp>
        <p:nvSpPr>
          <p:cNvPr id="3" name="Marcador de contenido 2"/>
          <p:cNvSpPr>
            <a:spLocks noGrp="1"/>
          </p:cNvSpPr>
          <p:nvPr>
            <p:ph idx="1"/>
          </p:nvPr>
        </p:nvSpPr>
        <p:spPr/>
        <p:txBody>
          <a:bodyPr>
            <a:normAutofit/>
          </a:bodyPr>
          <a:lstStyle/>
          <a:p>
            <a:r>
              <a:rPr lang="es-UY" dirty="0"/>
              <a:t>A simple vista estos contenedores son similares a sus contrapartes </a:t>
            </a:r>
            <a:r>
              <a:rPr lang="es-UY" dirty="0" err="1"/>
              <a:t>Group</a:t>
            </a:r>
            <a:r>
              <a:rPr lang="es-UY" dirty="0"/>
              <a:t> y </a:t>
            </a:r>
            <a:r>
              <a:rPr lang="es-UY" dirty="0" err="1"/>
              <a:t>SkinnableContainer</a:t>
            </a:r>
            <a:r>
              <a:rPr lang="es-UY" dirty="0"/>
              <a:t>, pero cuando analizamos más a fondo vemos que agregan una característica que es la de capturar datos y enlazarlos con un </a:t>
            </a:r>
            <a:r>
              <a:rPr lang="es-UY" dirty="0" err="1"/>
              <a:t>renderer</a:t>
            </a:r>
            <a:r>
              <a:rPr lang="es-UY" dirty="0"/>
              <a:t> para visualizar la información</a:t>
            </a:r>
            <a:r>
              <a:rPr lang="es-UY" dirty="0" smtClean="0"/>
              <a:t>.</a:t>
            </a:r>
          </a:p>
          <a:p>
            <a:endParaRPr lang="es-UY" dirty="0"/>
          </a:p>
          <a:p>
            <a:r>
              <a:rPr lang="es-UY" dirty="0"/>
              <a:t>Para poder utilizar uno de estos contenedores necesitamos datos, los cuales luego serán enviados al contenedor </a:t>
            </a:r>
            <a:r>
              <a:rPr lang="es-UY" dirty="0" err="1"/>
              <a:t>DataGroup</a:t>
            </a:r>
            <a:r>
              <a:rPr lang="es-UY" dirty="0"/>
              <a:t> o </a:t>
            </a:r>
            <a:r>
              <a:rPr lang="es-UY" dirty="0" err="1"/>
              <a:t>SkinnableDataContainer</a:t>
            </a:r>
            <a:r>
              <a:rPr lang="es-UY" dirty="0"/>
              <a:t>. Esto sería un </a:t>
            </a:r>
            <a:r>
              <a:rPr lang="es-UY" dirty="0" err="1"/>
              <a:t>array</a:t>
            </a:r>
            <a:r>
              <a:rPr lang="es-UY" dirty="0"/>
              <a:t> </a:t>
            </a:r>
            <a:r>
              <a:rPr lang="es-UY" dirty="0" smtClean="0"/>
              <a:t>en </a:t>
            </a:r>
            <a:r>
              <a:rPr lang="es-UY" dirty="0"/>
              <a:t>forma de colección (por ejemplo </a:t>
            </a:r>
            <a:r>
              <a:rPr lang="es-UY" dirty="0" err="1"/>
              <a:t>ArrayColection</a:t>
            </a:r>
            <a:r>
              <a:rPr lang="es-UY" dirty="0"/>
              <a:t>) y puede contener cualquier cosa, como ser </a:t>
            </a:r>
            <a:r>
              <a:rPr lang="es-UY" dirty="0" err="1"/>
              <a:t>strings</a:t>
            </a:r>
            <a:r>
              <a:rPr lang="es-UY" dirty="0"/>
              <a:t>, botones o gráficos</a:t>
            </a:r>
            <a:r>
              <a:rPr lang="es-UY" dirty="0" smtClean="0"/>
              <a:t>.</a:t>
            </a:r>
            <a:endParaRPr lang="es-UY" dirty="0"/>
          </a:p>
        </p:txBody>
      </p:sp>
    </p:spTree>
    <p:extLst>
      <p:ext uri="{BB962C8B-B14F-4D97-AF65-F5344CB8AC3E}">
        <p14:creationId xmlns:p14="http://schemas.microsoft.com/office/powerpoint/2010/main" val="2897479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smtClean="0"/>
              <a:t>¿Por qué utilizarlo?</a:t>
            </a:r>
            <a:endParaRPr lang="es-UY" dirty="0"/>
          </a:p>
        </p:txBody>
      </p:sp>
      <p:sp>
        <p:nvSpPr>
          <p:cNvPr id="3" name="Marcador de contenido 2"/>
          <p:cNvSpPr>
            <a:spLocks noGrp="1"/>
          </p:cNvSpPr>
          <p:nvPr>
            <p:ph idx="1"/>
          </p:nvPr>
        </p:nvSpPr>
        <p:spPr/>
        <p:txBody>
          <a:bodyPr/>
          <a:lstStyle/>
          <a:p>
            <a:r>
              <a:rPr lang="es-UY" dirty="0" smtClean="0"/>
              <a:t>El SDK es libre</a:t>
            </a:r>
          </a:p>
          <a:p>
            <a:r>
              <a:rPr lang="es-UY" dirty="0" smtClean="0"/>
              <a:t>Usa el IDE de eclipse</a:t>
            </a:r>
          </a:p>
          <a:p>
            <a:r>
              <a:rPr lang="es-UY" dirty="0" smtClean="0"/>
              <a:t>La interfaz de Flash </a:t>
            </a:r>
            <a:r>
              <a:rPr lang="es-UY" dirty="0" err="1" smtClean="0"/>
              <a:t>Builder</a:t>
            </a:r>
            <a:r>
              <a:rPr lang="es-UY" dirty="0" smtClean="0"/>
              <a:t> puede ser personalizada</a:t>
            </a:r>
          </a:p>
          <a:p>
            <a:r>
              <a:rPr lang="es-UY" dirty="0" smtClean="0"/>
              <a:t>El lenguaje es OO</a:t>
            </a:r>
          </a:p>
          <a:p>
            <a:r>
              <a:rPr lang="es-UY" dirty="0" err="1" smtClean="0"/>
              <a:t>ActionScript</a:t>
            </a:r>
            <a:r>
              <a:rPr lang="es-UY" dirty="0" smtClean="0"/>
              <a:t> y MXML es muy similar a JavaScript y XML</a:t>
            </a:r>
          </a:p>
        </p:txBody>
      </p:sp>
    </p:spTree>
    <p:extLst>
      <p:ext uri="{BB962C8B-B14F-4D97-AF65-F5344CB8AC3E}">
        <p14:creationId xmlns:p14="http://schemas.microsoft.com/office/powerpoint/2010/main" val="8075896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68241" y="370426"/>
            <a:ext cx="8596668" cy="1947772"/>
          </a:xfrm>
        </p:spPr>
        <p:txBody>
          <a:bodyPr/>
          <a:lstStyle/>
          <a:p>
            <a:r>
              <a:rPr lang="es-UY" dirty="0"/>
              <a:t>En Flex disponemos de dos </a:t>
            </a:r>
            <a:r>
              <a:rPr lang="es-UY" dirty="0" err="1"/>
              <a:t>renderers</a:t>
            </a:r>
            <a:r>
              <a:rPr lang="es-UY" dirty="0"/>
              <a:t> de elementos que para la visualización de información:</a:t>
            </a:r>
          </a:p>
          <a:p>
            <a:pPr lvl="0"/>
            <a:r>
              <a:rPr lang="es-UY" dirty="0" err="1"/>
              <a:t>spark.skins.default.DefaultItemRenderer</a:t>
            </a:r>
            <a:r>
              <a:rPr lang="es-UY" dirty="0"/>
              <a:t>: Muestra datos como texto simple.</a:t>
            </a:r>
          </a:p>
          <a:p>
            <a:pPr lvl="0"/>
            <a:r>
              <a:rPr lang="es-UY" dirty="0" err="1"/>
              <a:t>spark.skins.default.DefaultComplexItemRenderer</a:t>
            </a:r>
            <a:r>
              <a:rPr lang="es-UY" dirty="0"/>
              <a:t>: Muestra datos como componentes dentro de un contenedor de grupo. </a:t>
            </a:r>
          </a:p>
          <a:p>
            <a:endParaRPr lang="es-UY" dirty="0"/>
          </a:p>
        </p:txBody>
      </p:sp>
      <p:pic>
        <p:nvPicPr>
          <p:cNvPr id="4" name="Imagen 3" descr="d:\Users\Sensei\Desktop\4.18.png"/>
          <p:cNvPicPr/>
          <p:nvPr/>
        </p:nvPicPr>
        <p:blipFill>
          <a:blip r:embed="rId2">
            <a:extLst>
              <a:ext uri="{28A0092B-C50C-407E-A947-70E740481C1C}">
                <a14:useLocalDpi xmlns:a14="http://schemas.microsoft.com/office/drawing/2010/main" val="0"/>
              </a:ext>
            </a:extLst>
          </a:blip>
          <a:srcRect/>
          <a:stretch>
            <a:fillRect/>
          </a:stretch>
        </p:blipFill>
        <p:spPr bwMode="auto">
          <a:xfrm>
            <a:off x="533113" y="2555439"/>
            <a:ext cx="8266923" cy="3441220"/>
          </a:xfrm>
          <a:prstGeom prst="rect">
            <a:avLst/>
          </a:prstGeom>
          <a:noFill/>
          <a:ln>
            <a:noFill/>
          </a:ln>
        </p:spPr>
      </p:pic>
    </p:spTree>
    <p:extLst>
      <p:ext uri="{BB962C8B-B14F-4D97-AF65-F5344CB8AC3E}">
        <p14:creationId xmlns:p14="http://schemas.microsoft.com/office/powerpoint/2010/main" val="1647792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2788" y="396183"/>
            <a:ext cx="8596668" cy="1522769"/>
          </a:xfrm>
        </p:spPr>
        <p:txBody>
          <a:bodyPr/>
          <a:lstStyle/>
          <a:p>
            <a:r>
              <a:rPr lang="es-UY" dirty="0"/>
              <a:t>De modo similar se puede modificar el código para crear un </a:t>
            </a:r>
            <a:r>
              <a:rPr lang="es-UY" dirty="0" err="1"/>
              <a:t>array</a:t>
            </a:r>
            <a:r>
              <a:rPr lang="es-UY" dirty="0"/>
              <a:t> de botones y usar el componente </a:t>
            </a:r>
            <a:r>
              <a:rPr lang="es-UY" dirty="0" err="1"/>
              <a:t>DefaultComplexItemRenderer</a:t>
            </a:r>
            <a:r>
              <a:rPr lang="es-UY" dirty="0"/>
              <a:t> para mostrarlo tal como </a:t>
            </a:r>
            <a:r>
              <a:rPr lang="es-UY" dirty="0" smtClean="0"/>
              <a:t>es..</a:t>
            </a:r>
            <a:endParaRPr lang="es-UY" dirty="0"/>
          </a:p>
          <a:p>
            <a:endParaRPr lang="es-UY" dirty="0"/>
          </a:p>
        </p:txBody>
      </p:sp>
      <p:pic>
        <p:nvPicPr>
          <p:cNvPr id="4" name="Imagen 3" descr="d:\Users\Sensei\Desktop\4.19.png"/>
          <p:cNvPicPr/>
          <p:nvPr/>
        </p:nvPicPr>
        <p:blipFill>
          <a:blip r:embed="rId2">
            <a:extLst>
              <a:ext uri="{28A0092B-C50C-407E-A947-70E740481C1C}">
                <a14:useLocalDpi xmlns:a14="http://schemas.microsoft.com/office/drawing/2010/main" val="0"/>
              </a:ext>
            </a:extLst>
          </a:blip>
          <a:srcRect/>
          <a:stretch>
            <a:fillRect/>
          </a:stretch>
        </p:blipFill>
        <p:spPr bwMode="auto">
          <a:xfrm>
            <a:off x="998113" y="1681640"/>
            <a:ext cx="6997959" cy="4508202"/>
          </a:xfrm>
          <a:prstGeom prst="rect">
            <a:avLst/>
          </a:prstGeom>
          <a:noFill/>
          <a:ln>
            <a:noFill/>
          </a:ln>
        </p:spPr>
      </p:pic>
      <p:pic>
        <p:nvPicPr>
          <p:cNvPr id="5" name="Imagen 4" descr="d:\Users\Sensei\Desktop\4.21a.png"/>
          <p:cNvPicPr/>
          <p:nvPr/>
        </p:nvPicPr>
        <p:blipFill>
          <a:blip r:embed="rId3">
            <a:extLst>
              <a:ext uri="{28A0092B-C50C-407E-A947-70E740481C1C}">
                <a14:useLocalDpi xmlns:a14="http://schemas.microsoft.com/office/drawing/2010/main" val="0"/>
              </a:ext>
            </a:extLst>
          </a:blip>
          <a:srcRect/>
          <a:stretch>
            <a:fillRect/>
          </a:stretch>
        </p:blipFill>
        <p:spPr bwMode="auto">
          <a:xfrm>
            <a:off x="5923152" y="3935741"/>
            <a:ext cx="3507740" cy="688975"/>
          </a:xfrm>
          <a:prstGeom prst="rect">
            <a:avLst/>
          </a:prstGeom>
          <a:noFill/>
          <a:ln>
            <a:noFill/>
          </a:ln>
        </p:spPr>
      </p:pic>
    </p:spTree>
    <p:extLst>
      <p:ext uri="{BB962C8B-B14F-4D97-AF65-F5344CB8AC3E}">
        <p14:creationId xmlns:p14="http://schemas.microsoft.com/office/powerpoint/2010/main" val="39352089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b="1" dirty="0" err="1"/>
              <a:t>DividedBox</a:t>
            </a:r>
            <a:r>
              <a:rPr lang="es-UY" b="1" dirty="0"/>
              <a:t>, </a:t>
            </a:r>
            <a:r>
              <a:rPr lang="es-UY" b="1" dirty="0" err="1"/>
              <a:t>HDividedBox</a:t>
            </a:r>
            <a:r>
              <a:rPr lang="es-UY" b="1" dirty="0"/>
              <a:t>, and </a:t>
            </a:r>
            <a:r>
              <a:rPr lang="es-UY" b="1" dirty="0" err="1"/>
              <a:t>VDividedBox</a:t>
            </a:r>
            <a:r>
              <a:rPr lang="es-UY" b="1" dirty="0"/>
              <a:t> </a:t>
            </a:r>
            <a:r>
              <a:rPr lang="es-UY" b="1" dirty="0" err="1"/>
              <a:t>containers</a:t>
            </a:r>
            <a:endParaRPr lang="es-UY" dirty="0"/>
          </a:p>
        </p:txBody>
      </p:sp>
      <p:sp>
        <p:nvSpPr>
          <p:cNvPr id="3" name="Marcador de contenido 2"/>
          <p:cNvSpPr>
            <a:spLocks noGrp="1"/>
          </p:cNvSpPr>
          <p:nvPr>
            <p:ph idx="1"/>
          </p:nvPr>
        </p:nvSpPr>
        <p:spPr/>
        <p:txBody>
          <a:bodyPr/>
          <a:lstStyle/>
          <a:p>
            <a:endParaRPr lang="es-UY" dirty="0" smtClean="0"/>
          </a:p>
          <a:p>
            <a:r>
              <a:rPr lang="es-UY" dirty="0" smtClean="0"/>
              <a:t>Esto </a:t>
            </a:r>
            <a:r>
              <a:rPr lang="es-UY" dirty="0"/>
              <a:t>es similar a los </a:t>
            </a:r>
            <a:r>
              <a:rPr lang="es-UY" dirty="0" err="1"/>
              <a:t>frames</a:t>
            </a:r>
            <a:r>
              <a:rPr lang="es-UY" dirty="0"/>
              <a:t> de HTML, </a:t>
            </a:r>
            <a:r>
              <a:rPr lang="es-UY" dirty="0" smtClean="0"/>
              <a:t>donde </a:t>
            </a:r>
            <a:r>
              <a:rPr lang="es-UY" dirty="0"/>
              <a:t>el redimensionado esta habilitado</a:t>
            </a:r>
            <a:r>
              <a:rPr lang="es-UY" dirty="0" smtClean="0"/>
              <a:t>.</a:t>
            </a:r>
          </a:p>
          <a:p>
            <a:pPr lvl="1"/>
            <a:r>
              <a:rPr lang="es-UY" dirty="0" smtClean="0"/>
              <a:t> </a:t>
            </a:r>
            <a:r>
              <a:rPr lang="es-UY" dirty="0"/>
              <a:t>El contenedor </a:t>
            </a:r>
            <a:r>
              <a:rPr lang="es-UY" dirty="0" err="1"/>
              <a:t>DividedBox</a:t>
            </a:r>
            <a:r>
              <a:rPr lang="es-UY" dirty="0"/>
              <a:t> soporta ambos diseños horizontal y vertical (usado por defecto) usando el atributo de dirección</a:t>
            </a:r>
            <a:r>
              <a:rPr lang="es-UY" dirty="0" smtClean="0"/>
              <a:t>.</a:t>
            </a:r>
          </a:p>
          <a:p>
            <a:pPr lvl="1"/>
            <a:r>
              <a:rPr lang="es-UY" dirty="0" smtClean="0"/>
              <a:t>Es </a:t>
            </a:r>
            <a:r>
              <a:rPr lang="es-UY" dirty="0"/>
              <a:t>posible de un modo mas directo utilizar tanto </a:t>
            </a:r>
            <a:r>
              <a:rPr lang="es-UY" dirty="0" err="1"/>
              <a:t>HDividedBox</a:t>
            </a:r>
            <a:r>
              <a:rPr lang="es-UY" dirty="0"/>
              <a:t> (diseño horizontal) o </a:t>
            </a:r>
            <a:r>
              <a:rPr lang="es-UY" dirty="0" err="1"/>
              <a:t>VDividedBox</a:t>
            </a:r>
            <a:r>
              <a:rPr lang="es-UY" dirty="0"/>
              <a:t> (vertical</a:t>
            </a:r>
            <a:r>
              <a:rPr lang="es-UY" dirty="0" smtClean="0"/>
              <a:t>).</a:t>
            </a:r>
          </a:p>
          <a:p>
            <a:endParaRPr lang="es-UY" dirty="0"/>
          </a:p>
          <a:p>
            <a:r>
              <a:rPr lang="es-UY" dirty="0"/>
              <a:t>Usando el puntero del mouse, podremos encontrar el punto para redimensionar el panel</a:t>
            </a:r>
            <a:r>
              <a:rPr lang="es-UY" dirty="0" smtClean="0"/>
              <a:t>.</a:t>
            </a:r>
            <a:endParaRPr lang="es-UY" dirty="0"/>
          </a:p>
        </p:txBody>
      </p:sp>
    </p:spTree>
    <p:extLst>
      <p:ext uri="{BB962C8B-B14F-4D97-AF65-F5344CB8AC3E}">
        <p14:creationId xmlns:p14="http://schemas.microsoft.com/office/powerpoint/2010/main" val="32413161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7937" y="293151"/>
            <a:ext cx="9187884" cy="1275180"/>
          </a:xfrm>
        </p:spPr>
        <p:txBody>
          <a:bodyPr>
            <a:normAutofit/>
          </a:bodyPr>
          <a:lstStyle/>
          <a:p>
            <a:r>
              <a:rPr lang="es-UY" dirty="0">
                <a:latin typeface="Arial" panose="020B0604020202020204" pitchFamily="34" charset="0"/>
                <a:ea typeface="Calibri" panose="020F0502020204030204" pitchFamily="34" charset="0"/>
                <a:cs typeface="Times New Roman" panose="02020603050405020304" pitchFamily="18" charset="0"/>
              </a:rPr>
              <a:t>Este tipo de contenedor es especialmente útil al momento de crear recuadros. Si se tiene mucha información para presentar en los recuadros de texto (como se ve en la siguiente imagen), este mecanismo es el mas conveniente, pues permite al usuario ajustar como ver cada sección según la información que más le importe</a:t>
            </a:r>
            <a:endParaRPr lang="es-UY" sz="2400" dirty="0">
              <a:latin typeface="Calibri" panose="020F0502020204030204" pitchFamily="34" charset="0"/>
              <a:ea typeface="Calibri" panose="020F0502020204030204" pitchFamily="34" charset="0"/>
              <a:cs typeface="Times New Roman" panose="02020603050405020304" pitchFamily="18" charset="0"/>
            </a:endParaRPr>
          </a:p>
          <a:p>
            <a:endParaRPr lang="es-UY" dirty="0"/>
          </a:p>
        </p:txBody>
      </p:sp>
      <p:pic>
        <p:nvPicPr>
          <p:cNvPr id="4" name="Marcador de contenido 3" descr="d:\Users\Sensei\Desktop\4.20.png"/>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896274" y="1568331"/>
            <a:ext cx="7043671" cy="5032091"/>
          </a:xfrm>
          <a:prstGeom prst="rect">
            <a:avLst/>
          </a:prstGeom>
          <a:noFill/>
          <a:ln>
            <a:noFill/>
          </a:ln>
        </p:spPr>
      </p:pic>
      <p:pic>
        <p:nvPicPr>
          <p:cNvPr id="5" name="Imagen 4" descr="d:\Users\Sensei\Desktop\4.22a.png"/>
          <p:cNvPicPr/>
          <p:nvPr/>
        </p:nvPicPr>
        <p:blipFill>
          <a:blip r:embed="rId3">
            <a:extLst>
              <a:ext uri="{28A0092B-C50C-407E-A947-70E740481C1C}">
                <a14:useLocalDpi xmlns:a14="http://schemas.microsoft.com/office/drawing/2010/main" val="0"/>
              </a:ext>
            </a:extLst>
          </a:blip>
          <a:srcRect/>
          <a:stretch>
            <a:fillRect/>
          </a:stretch>
        </p:blipFill>
        <p:spPr bwMode="auto">
          <a:xfrm>
            <a:off x="6461342" y="2424136"/>
            <a:ext cx="4373880" cy="1788160"/>
          </a:xfrm>
          <a:prstGeom prst="rect">
            <a:avLst/>
          </a:prstGeom>
          <a:noFill/>
          <a:ln>
            <a:noFill/>
          </a:ln>
        </p:spPr>
      </p:pic>
    </p:spTree>
    <p:extLst>
      <p:ext uri="{BB962C8B-B14F-4D97-AF65-F5344CB8AC3E}">
        <p14:creationId xmlns:p14="http://schemas.microsoft.com/office/powerpoint/2010/main" val="23131593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492424" cy="1013138"/>
          </a:xfrm>
        </p:spPr>
        <p:txBody>
          <a:bodyPr/>
          <a:lstStyle/>
          <a:p>
            <a:r>
              <a:rPr lang="es-UY" dirty="0" err="1"/>
              <a:t>Form</a:t>
            </a:r>
            <a:r>
              <a:rPr lang="es-UY" dirty="0"/>
              <a:t> </a:t>
            </a:r>
            <a:r>
              <a:rPr lang="es-UY" dirty="0" err="1" smtClean="0"/>
              <a:t>container</a:t>
            </a:r>
            <a:endParaRPr lang="es-UY" dirty="0"/>
          </a:p>
        </p:txBody>
      </p:sp>
      <p:sp>
        <p:nvSpPr>
          <p:cNvPr id="3" name="Marcador de contenido 2"/>
          <p:cNvSpPr>
            <a:spLocks noGrp="1"/>
          </p:cNvSpPr>
          <p:nvPr>
            <p:ph idx="1"/>
          </p:nvPr>
        </p:nvSpPr>
        <p:spPr>
          <a:xfrm>
            <a:off x="450761" y="1493949"/>
            <a:ext cx="8976574" cy="5074276"/>
          </a:xfrm>
        </p:spPr>
        <p:txBody>
          <a:bodyPr>
            <a:normAutofit fontScale="92500" lnSpcReduction="20000"/>
          </a:bodyPr>
          <a:lstStyle/>
          <a:p>
            <a:pPr algn="just"/>
            <a:r>
              <a:rPr lang="es-UY" sz="2300" dirty="0"/>
              <a:t>El propósito de este contenedor es facilitar la creación de formularios en la </a:t>
            </a:r>
            <a:r>
              <a:rPr lang="es-UY" sz="2300" dirty="0" smtClean="0"/>
              <a:t>aplicación.</a:t>
            </a:r>
          </a:p>
          <a:p>
            <a:pPr algn="just"/>
            <a:r>
              <a:rPr lang="es-UY" sz="2300" dirty="0" smtClean="0"/>
              <a:t>Un </a:t>
            </a:r>
            <a:r>
              <a:rPr lang="es-UY" sz="2300" dirty="0"/>
              <a:t>formulario HTML indica al navegador que todos los elementos de entrada dentro de los </a:t>
            </a:r>
            <a:r>
              <a:rPr lang="es-UY" sz="2300" dirty="0" err="1"/>
              <a:t>tags</a:t>
            </a:r>
            <a:r>
              <a:rPr lang="es-UY" sz="2300" dirty="0"/>
              <a:t> del formulario son parte de una colección de datos que sean enviadas al servidor al momento de hacer el </a:t>
            </a:r>
            <a:r>
              <a:rPr lang="es-UY" sz="2300" dirty="0" err="1"/>
              <a:t>submit</a:t>
            </a:r>
            <a:r>
              <a:rPr lang="es-UY" sz="2300" dirty="0"/>
              <a:t>.</a:t>
            </a:r>
          </a:p>
          <a:p>
            <a:pPr algn="just"/>
            <a:r>
              <a:rPr lang="es-UY" sz="2300" dirty="0"/>
              <a:t>Pero con Flex la comunicación del lado del servidor es un proceso totalmente distinto, por lo que no hay necesidad de una funcionalidad equivalente a la de los formularios HTML o del botón de </a:t>
            </a:r>
            <a:r>
              <a:rPr lang="es-UY" sz="2300" dirty="0" err="1"/>
              <a:t>submit</a:t>
            </a:r>
            <a:r>
              <a:rPr lang="es-UY" sz="2300" dirty="0"/>
              <a:t>.</a:t>
            </a:r>
          </a:p>
          <a:p>
            <a:pPr algn="just"/>
            <a:r>
              <a:rPr lang="es-UY" sz="2300" dirty="0"/>
              <a:t>Un contenedor de formulario de Flex es como cualquier otro contenedor en el sentido que lo único que hace es parte del diseño.</a:t>
            </a:r>
          </a:p>
          <a:p>
            <a:pPr algn="just"/>
            <a:r>
              <a:rPr lang="es-UY" sz="2300" dirty="0"/>
              <a:t>El mismo tiene la siguiente colección de tres </a:t>
            </a:r>
            <a:r>
              <a:rPr lang="es-UY" sz="2300" dirty="0" err="1"/>
              <a:t>tags</a:t>
            </a:r>
            <a:r>
              <a:rPr lang="es-UY" sz="2300" dirty="0"/>
              <a:t>:</a:t>
            </a:r>
          </a:p>
          <a:p>
            <a:pPr lvl="1" algn="just"/>
            <a:r>
              <a:rPr lang="en-US" sz="1800" dirty="0" smtClean="0"/>
              <a:t>Form</a:t>
            </a:r>
          </a:p>
          <a:p>
            <a:pPr lvl="1" algn="just"/>
            <a:r>
              <a:rPr lang="es-UY" sz="1800" dirty="0" err="1" smtClean="0"/>
              <a:t>FormHeader</a:t>
            </a:r>
            <a:endParaRPr lang="es-UY" sz="1800" dirty="0" smtClean="0"/>
          </a:p>
          <a:p>
            <a:pPr lvl="1" algn="just"/>
            <a:r>
              <a:rPr lang="es-UY" sz="1800" dirty="0" err="1" smtClean="0"/>
              <a:t>FormItem</a:t>
            </a:r>
            <a:endParaRPr lang="es-UY" sz="1800" dirty="0"/>
          </a:p>
        </p:txBody>
      </p:sp>
    </p:spTree>
    <p:extLst>
      <p:ext uri="{BB962C8B-B14F-4D97-AF65-F5344CB8AC3E}">
        <p14:creationId xmlns:p14="http://schemas.microsoft.com/office/powerpoint/2010/main" val="9321064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7245" y="417394"/>
            <a:ext cx="8590210" cy="1192466"/>
          </a:xfrm>
        </p:spPr>
        <p:txBody>
          <a:bodyPr/>
          <a:lstStyle/>
          <a:p>
            <a:r>
              <a:rPr lang="es-UY" dirty="0"/>
              <a:t>En el siguiente recuadro se puede ver una ventana básica de </a:t>
            </a:r>
            <a:r>
              <a:rPr lang="es-UY" dirty="0" err="1"/>
              <a:t>logueo</a:t>
            </a:r>
            <a:r>
              <a:rPr lang="es-UY" dirty="0"/>
              <a:t> de </a:t>
            </a:r>
            <a:r>
              <a:rPr lang="es-UY" dirty="0" smtClean="0"/>
              <a:t>usuario</a:t>
            </a:r>
            <a:endParaRPr lang="es-UY" dirty="0"/>
          </a:p>
        </p:txBody>
      </p:sp>
      <p:pic>
        <p:nvPicPr>
          <p:cNvPr id="4" name="Imagen 3" descr="d:\Users\Sensei\Desktop\4.21.png"/>
          <p:cNvPicPr/>
          <p:nvPr/>
        </p:nvPicPr>
        <p:blipFill>
          <a:blip r:embed="rId2">
            <a:extLst>
              <a:ext uri="{28A0092B-C50C-407E-A947-70E740481C1C}">
                <a14:useLocalDpi xmlns:a14="http://schemas.microsoft.com/office/drawing/2010/main" val="0"/>
              </a:ext>
            </a:extLst>
          </a:blip>
          <a:srcRect/>
          <a:stretch>
            <a:fillRect/>
          </a:stretch>
        </p:blipFill>
        <p:spPr bwMode="auto">
          <a:xfrm>
            <a:off x="766113" y="1303335"/>
            <a:ext cx="7392474" cy="3552000"/>
          </a:xfrm>
          <a:prstGeom prst="rect">
            <a:avLst/>
          </a:prstGeom>
          <a:noFill/>
          <a:ln>
            <a:noFill/>
          </a:ln>
        </p:spPr>
      </p:pic>
      <p:pic>
        <p:nvPicPr>
          <p:cNvPr id="5" name="Imagen 4" descr="d:\Users\Sensei\Desktop\4.23a.png"/>
          <p:cNvPicPr/>
          <p:nvPr/>
        </p:nvPicPr>
        <p:blipFill>
          <a:blip r:embed="rId3">
            <a:extLst>
              <a:ext uri="{28A0092B-C50C-407E-A947-70E740481C1C}">
                <a14:useLocalDpi xmlns:a14="http://schemas.microsoft.com/office/drawing/2010/main" val="0"/>
              </a:ext>
            </a:extLst>
          </a:blip>
          <a:srcRect/>
          <a:stretch>
            <a:fillRect/>
          </a:stretch>
        </p:blipFill>
        <p:spPr bwMode="auto">
          <a:xfrm>
            <a:off x="2607792" y="5104721"/>
            <a:ext cx="5397500" cy="1064260"/>
          </a:xfrm>
          <a:prstGeom prst="rect">
            <a:avLst/>
          </a:prstGeom>
          <a:noFill/>
          <a:ln>
            <a:noFill/>
          </a:ln>
        </p:spPr>
      </p:pic>
    </p:spTree>
    <p:extLst>
      <p:ext uri="{BB962C8B-B14F-4D97-AF65-F5344CB8AC3E}">
        <p14:creationId xmlns:p14="http://schemas.microsoft.com/office/powerpoint/2010/main" val="10923380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5971" y="254515"/>
            <a:ext cx="8596668" cy="1072009"/>
          </a:xfrm>
        </p:spPr>
        <p:txBody>
          <a:bodyPr/>
          <a:lstStyle/>
          <a:p>
            <a:r>
              <a:rPr lang="es-UY" b="1" dirty="0" err="1"/>
              <a:t>Grid</a:t>
            </a:r>
            <a:r>
              <a:rPr lang="es-UY" b="1" dirty="0"/>
              <a:t> </a:t>
            </a:r>
            <a:r>
              <a:rPr lang="es-UY" b="1" dirty="0" err="1"/>
              <a:t>container</a:t>
            </a:r>
            <a:endParaRPr lang="es-UY" dirty="0"/>
          </a:p>
          <a:p>
            <a:pPr lvl="1" algn="just"/>
            <a:r>
              <a:rPr lang="es-UY" dirty="0"/>
              <a:t>El contenedor </a:t>
            </a:r>
            <a:r>
              <a:rPr lang="es-UY" dirty="0" err="1"/>
              <a:t>Grid</a:t>
            </a:r>
            <a:r>
              <a:rPr lang="es-UY" dirty="0"/>
              <a:t>, es similar a una tabla en HTML</a:t>
            </a:r>
            <a:r>
              <a:rPr lang="es-UY" dirty="0" smtClean="0"/>
              <a:t>, </a:t>
            </a:r>
            <a:r>
              <a:rPr lang="es-UY" dirty="0"/>
              <a:t>existe el </a:t>
            </a:r>
            <a:r>
              <a:rPr lang="es-UY" dirty="0" err="1"/>
              <a:t>tag</a:t>
            </a:r>
            <a:r>
              <a:rPr lang="es-UY" dirty="0"/>
              <a:t> </a:t>
            </a:r>
            <a:r>
              <a:rPr lang="es-UY" dirty="0" err="1"/>
              <a:t>GridRow</a:t>
            </a:r>
            <a:r>
              <a:rPr lang="es-UY" dirty="0"/>
              <a:t> para la entrada de columnas y </a:t>
            </a:r>
            <a:r>
              <a:rPr lang="es-UY" dirty="0" err="1"/>
              <a:t>GridItem</a:t>
            </a:r>
            <a:r>
              <a:rPr lang="es-UY" dirty="0"/>
              <a:t> para el ingreso de datos en cada celda</a:t>
            </a:r>
            <a:r>
              <a:rPr lang="es-UY" dirty="0" smtClean="0"/>
              <a:t>.</a:t>
            </a:r>
            <a:endParaRPr lang="es-UY" dirty="0"/>
          </a:p>
          <a:p>
            <a:endParaRPr lang="es-UY" dirty="0"/>
          </a:p>
        </p:txBody>
      </p:sp>
      <p:pic>
        <p:nvPicPr>
          <p:cNvPr id="4" name="Imagen 3" descr="d:\Users\Sensei\Desktop\4.22.png"/>
          <p:cNvPicPr/>
          <p:nvPr/>
        </p:nvPicPr>
        <p:blipFill>
          <a:blip r:embed="rId2">
            <a:extLst>
              <a:ext uri="{28A0092B-C50C-407E-A947-70E740481C1C}">
                <a14:useLocalDpi xmlns:a14="http://schemas.microsoft.com/office/drawing/2010/main" val="0"/>
              </a:ext>
            </a:extLst>
          </a:blip>
          <a:srcRect/>
          <a:stretch>
            <a:fillRect/>
          </a:stretch>
        </p:blipFill>
        <p:spPr bwMode="auto">
          <a:xfrm>
            <a:off x="715971" y="1326524"/>
            <a:ext cx="7405351" cy="3786390"/>
          </a:xfrm>
          <a:prstGeom prst="rect">
            <a:avLst/>
          </a:prstGeom>
          <a:noFill/>
          <a:ln>
            <a:noFill/>
          </a:ln>
        </p:spPr>
      </p:pic>
      <p:pic>
        <p:nvPicPr>
          <p:cNvPr id="5" name="Imagen 4" descr="d:\Users\Sensei\Desktop\Resumen Obl1\img\4.24a.png"/>
          <p:cNvPicPr/>
          <p:nvPr/>
        </p:nvPicPr>
        <p:blipFill>
          <a:blip r:embed="rId3">
            <a:extLst>
              <a:ext uri="{28A0092B-C50C-407E-A947-70E740481C1C}">
                <a14:useLocalDpi xmlns:a14="http://schemas.microsoft.com/office/drawing/2010/main" val="0"/>
              </a:ext>
            </a:extLst>
          </a:blip>
          <a:srcRect/>
          <a:stretch>
            <a:fillRect/>
          </a:stretch>
        </p:blipFill>
        <p:spPr bwMode="auto">
          <a:xfrm>
            <a:off x="7224759" y="2111328"/>
            <a:ext cx="2087880" cy="1569720"/>
          </a:xfrm>
          <a:prstGeom prst="rect">
            <a:avLst/>
          </a:prstGeom>
          <a:noFill/>
          <a:ln>
            <a:noFill/>
          </a:ln>
        </p:spPr>
      </p:pic>
      <p:sp>
        <p:nvSpPr>
          <p:cNvPr id="6" name="Marcador de contenido 2"/>
          <p:cNvSpPr txBox="1">
            <a:spLocks/>
          </p:cNvSpPr>
          <p:nvPr/>
        </p:nvSpPr>
        <p:spPr>
          <a:xfrm>
            <a:off x="581691" y="4937517"/>
            <a:ext cx="8596668" cy="1587163"/>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es-UY" dirty="0" smtClean="0"/>
          </a:p>
          <a:p>
            <a:pPr algn="just"/>
            <a:r>
              <a:rPr lang="es-UY" dirty="0">
                <a:latin typeface="Arial" panose="020B0604020202020204" pitchFamily="34" charset="0"/>
                <a:ea typeface="Calibri" panose="020F0502020204030204" pitchFamily="34" charset="0"/>
                <a:cs typeface="Times New Roman" panose="02020603050405020304" pitchFamily="18" charset="0"/>
              </a:rPr>
              <a:t>Si se desea que una celda abarque mas de una </a:t>
            </a:r>
            <a:r>
              <a:rPr lang="es-UY" dirty="0" smtClean="0">
                <a:latin typeface="Arial" panose="020B0604020202020204" pitchFamily="34" charset="0"/>
                <a:ea typeface="Calibri" panose="020F0502020204030204" pitchFamily="34" charset="0"/>
                <a:cs typeface="Times New Roman" panose="02020603050405020304" pitchFamily="18" charset="0"/>
              </a:rPr>
              <a:t>columna, </a:t>
            </a:r>
            <a:r>
              <a:rPr lang="es-UY" dirty="0">
                <a:latin typeface="Arial" panose="020B0604020202020204" pitchFamily="34" charset="0"/>
                <a:ea typeface="Calibri" panose="020F0502020204030204" pitchFamily="34" charset="0"/>
                <a:cs typeface="Times New Roman" panose="02020603050405020304" pitchFamily="18" charset="0"/>
              </a:rPr>
              <a:t>se puede utilizar el atributo </a:t>
            </a:r>
            <a:r>
              <a:rPr lang="es-UY" dirty="0" err="1">
                <a:latin typeface="Arial" panose="020B0604020202020204" pitchFamily="34" charset="0"/>
                <a:ea typeface="Calibri" panose="020F0502020204030204" pitchFamily="34" charset="0"/>
                <a:cs typeface="Times New Roman" panose="02020603050405020304" pitchFamily="18" charset="0"/>
              </a:rPr>
              <a:t>colSpan</a:t>
            </a:r>
            <a:r>
              <a:rPr lang="es-UY" dirty="0">
                <a:latin typeface="Arial" panose="020B0604020202020204" pitchFamily="34" charset="0"/>
                <a:ea typeface="Calibri" panose="020F0502020204030204" pitchFamily="34" charset="0"/>
                <a:cs typeface="Times New Roman" panose="02020603050405020304" pitchFamily="18" charset="0"/>
              </a:rPr>
              <a:t> en cualquier ítem del </a:t>
            </a:r>
            <a:r>
              <a:rPr lang="es-UY" dirty="0" err="1">
                <a:latin typeface="Arial" panose="020B0604020202020204" pitchFamily="34" charset="0"/>
                <a:ea typeface="Calibri" panose="020F0502020204030204" pitchFamily="34" charset="0"/>
                <a:cs typeface="Times New Roman" panose="02020603050405020304" pitchFamily="18" charset="0"/>
              </a:rPr>
              <a:t>Grid</a:t>
            </a:r>
            <a:r>
              <a:rPr lang="es-UY" dirty="0">
                <a:latin typeface="Arial" panose="020B0604020202020204" pitchFamily="34" charset="0"/>
                <a:ea typeface="Calibri" panose="020F0502020204030204" pitchFamily="34" charset="0"/>
                <a:cs typeface="Times New Roman" panose="02020603050405020304" pitchFamily="18" charset="0"/>
              </a:rPr>
              <a:t>.</a:t>
            </a:r>
            <a:endParaRPr lang="es-UY" sz="2400" dirty="0">
              <a:latin typeface="Calibri" panose="020F0502020204030204" pitchFamily="34" charset="0"/>
              <a:ea typeface="Calibri" panose="020F0502020204030204" pitchFamily="34" charset="0"/>
              <a:cs typeface="Times New Roman" panose="02020603050405020304" pitchFamily="18" charset="0"/>
            </a:endParaRPr>
          </a:p>
          <a:p>
            <a:pPr algn="just"/>
            <a:r>
              <a:rPr lang="es-UY" dirty="0">
                <a:latin typeface="Arial" panose="020B0604020202020204" pitchFamily="34" charset="0"/>
                <a:ea typeface="Calibri" panose="020F0502020204030204" pitchFamily="34" charset="0"/>
              </a:rPr>
              <a:t>El contenedor es sumamente simple, bastante parecido a una tabla en HTML, lo que facilita el ordenado de los elementos.</a:t>
            </a:r>
            <a:endParaRPr lang="es-UY" dirty="0"/>
          </a:p>
          <a:p>
            <a:endParaRPr lang="es-UY" dirty="0"/>
          </a:p>
        </p:txBody>
      </p:sp>
    </p:spTree>
    <p:extLst>
      <p:ext uri="{BB962C8B-B14F-4D97-AF65-F5344CB8AC3E}">
        <p14:creationId xmlns:p14="http://schemas.microsoft.com/office/powerpoint/2010/main" val="27348219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3695" y="695459"/>
            <a:ext cx="8827274" cy="5679583"/>
          </a:xfrm>
        </p:spPr>
        <p:txBody>
          <a:bodyPr>
            <a:normAutofit/>
          </a:bodyPr>
          <a:lstStyle/>
          <a:p>
            <a:pPr algn="just"/>
            <a:r>
              <a:rPr lang="es-UY" sz="2000" dirty="0"/>
              <a:t>La visualización de Flex esta pensada desde el concepto del diseño, y a gran nivel tenemos tres acercamientos</a:t>
            </a:r>
            <a:r>
              <a:rPr lang="es-UY" sz="2000" dirty="0" smtClean="0"/>
              <a:t>:</a:t>
            </a:r>
          </a:p>
          <a:p>
            <a:pPr algn="just"/>
            <a:endParaRPr lang="es-UY" sz="2000" dirty="0"/>
          </a:p>
          <a:p>
            <a:pPr lvl="1" algn="just"/>
            <a:r>
              <a:rPr lang="es-UY" sz="1800" dirty="0" smtClean="0"/>
              <a:t>Posicionamiento absoluto</a:t>
            </a:r>
            <a:endParaRPr lang="es-UY" sz="1900" dirty="0"/>
          </a:p>
          <a:p>
            <a:pPr lvl="1" algn="just"/>
            <a:r>
              <a:rPr lang="es-UY" sz="1800" dirty="0"/>
              <a:t>Posicionamiento </a:t>
            </a:r>
            <a:r>
              <a:rPr lang="es-UY" sz="1800" dirty="0" smtClean="0"/>
              <a:t>basado </a:t>
            </a:r>
            <a:r>
              <a:rPr lang="es-UY" sz="1800" dirty="0"/>
              <a:t>en restricciones</a:t>
            </a:r>
          </a:p>
          <a:p>
            <a:pPr lvl="1" algn="just"/>
            <a:r>
              <a:rPr lang="es-UY" sz="1800" dirty="0"/>
              <a:t>Posicionamiento </a:t>
            </a:r>
            <a:r>
              <a:rPr lang="es-UY" sz="1800" dirty="0" smtClean="0"/>
              <a:t>automático</a:t>
            </a:r>
          </a:p>
          <a:p>
            <a:pPr lvl="1" algn="just"/>
            <a:endParaRPr lang="es-UY" sz="1800" dirty="0"/>
          </a:p>
          <a:p>
            <a:pPr algn="just"/>
            <a:endParaRPr lang="es-UY" sz="2000" dirty="0" smtClean="0"/>
          </a:p>
          <a:p>
            <a:pPr algn="just"/>
            <a:r>
              <a:rPr lang="es-UY" sz="2000" dirty="0" smtClean="0"/>
              <a:t>Nosotros </a:t>
            </a:r>
            <a:r>
              <a:rPr lang="es-UY" sz="2000" dirty="0"/>
              <a:t>dispondremos de los componentes en contenedores, y las clases de </a:t>
            </a:r>
            <a:r>
              <a:rPr lang="es-UY" sz="2000" dirty="0" err="1"/>
              <a:t>Spark</a:t>
            </a:r>
            <a:r>
              <a:rPr lang="es-UY" sz="2000" dirty="0"/>
              <a:t> soportaran estos </a:t>
            </a:r>
            <a:r>
              <a:rPr lang="es-UY" sz="2000" dirty="0" smtClean="0"/>
              <a:t>contenedores.</a:t>
            </a:r>
          </a:p>
          <a:p>
            <a:pPr algn="just"/>
            <a:endParaRPr lang="es-UY" sz="2000" dirty="0" smtClean="0"/>
          </a:p>
          <a:p>
            <a:pPr algn="just"/>
            <a:r>
              <a:rPr lang="es-UY" sz="2000" dirty="0" smtClean="0"/>
              <a:t>Aún </a:t>
            </a:r>
            <a:r>
              <a:rPr lang="es-UY" sz="2000" dirty="0"/>
              <a:t>quedan algunos componentes Halo/MX que no tienen equivalentes en </a:t>
            </a:r>
            <a:r>
              <a:rPr lang="es-UY" sz="2000" dirty="0" err="1" smtClean="0"/>
              <a:t>Spark</a:t>
            </a:r>
            <a:r>
              <a:rPr lang="es-UY" sz="2000" dirty="0" smtClean="0"/>
              <a:t>.</a:t>
            </a:r>
          </a:p>
          <a:p>
            <a:endParaRPr lang="es-UY" dirty="0"/>
          </a:p>
        </p:txBody>
      </p:sp>
    </p:spTree>
    <p:extLst>
      <p:ext uri="{BB962C8B-B14F-4D97-AF65-F5344CB8AC3E}">
        <p14:creationId xmlns:p14="http://schemas.microsoft.com/office/powerpoint/2010/main" val="30187762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013138"/>
          </a:xfrm>
        </p:spPr>
        <p:txBody>
          <a:bodyPr/>
          <a:lstStyle/>
          <a:p>
            <a:pPr>
              <a:defRPr/>
            </a:pPr>
            <a:r>
              <a:rPr lang="en-US" dirty="0"/>
              <a:t>El </a:t>
            </a:r>
            <a:r>
              <a:rPr lang="es-UY" dirty="0"/>
              <a:t>capítulo</a:t>
            </a:r>
            <a:r>
              <a:rPr lang="en-US" dirty="0"/>
              <a:t> </a:t>
            </a:r>
            <a:r>
              <a:rPr lang="en-US" dirty="0" err="1"/>
              <a:t>cubre</a:t>
            </a:r>
            <a:endParaRPr lang="en-US" dirty="0"/>
          </a:p>
        </p:txBody>
      </p:sp>
      <p:sp>
        <p:nvSpPr>
          <p:cNvPr id="3" name="Marcador de contenido 2"/>
          <p:cNvSpPr>
            <a:spLocks noGrp="1"/>
          </p:cNvSpPr>
          <p:nvPr>
            <p:ph idx="1"/>
          </p:nvPr>
        </p:nvSpPr>
        <p:spPr>
          <a:xfrm>
            <a:off x="677334" y="1622739"/>
            <a:ext cx="8596668" cy="4418624"/>
          </a:xfrm>
        </p:spPr>
        <p:txBody>
          <a:bodyPr/>
          <a:lstStyle/>
          <a:p>
            <a:pPr>
              <a:defRPr/>
            </a:pPr>
            <a:r>
              <a:rPr lang="en-US" dirty="0" err="1"/>
              <a:t>Creando</a:t>
            </a:r>
            <a:r>
              <a:rPr lang="en-US" dirty="0"/>
              <a:t> Forms en Flex</a:t>
            </a:r>
          </a:p>
          <a:p>
            <a:pPr>
              <a:defRPr/>
            </a:pPr>
            <a:r>
              <a:rPr lang="en-US" dirty="0" err="1"/>
              <a:t>Usando</a:t>
            </a:r>
            <a:r>
              <a:rPr lang="en-US" dirty="0"/>
              <a:t> components de </a:t>
            </a:r>
            <a:r>
              <a:rPr lang="en-US" dirty="0" err="1"/>
              <a:t>Entrada</a:t>
            </a:r>
            <a:r>
              <a:rPr lang="en-US" dirty="0"/>
              <a:t> (</a:t>
            </a:r>
            <a:r>
              <a:rPr lang="en-US" dirty="0" err="1"/>
              <a:t>controles</a:t>
            </a:r>
            <a:r>
              <a:rPr lang="en-US" dirty="0"/>
              <a:t>)</a:t>
            </a:r>
          </a:p>
          <a:p>
            <a:pPr>
              <a:defRPr/>
            </a:pPr>
            <a:r>
              <a:rPr lang="es-UY" dirty="0"/>
              <a:t>Capturando</a:t>
            </a:r>
            <a:r>
              <a:rPr lang="en-US" dirty="0"/>
              <a:t> la </a:t>
            </a:r>
            <a:r>
              <a:rPr lang="en-US" dirty="0" err="1" smtClean="0"/>
              <a:t>Entrada</a:t>
            </a:r>
            <a:r>
              <a:rPr lang="en-US" dirty="0"/>
              <a:t> </a:t>
            </a:r>
            <a:r>
              <a:rPr lang="es-UY" dirty="0" smtClean="0"/>
              <a:t>Componentes</a:t>
            </a:r>
            <a:endParaRPr lang="es-UY" dirty="0"/>
          </a:p>
          <a:p>
            <a:pPr>
              <a:defRPr/>
            </a:pPr>
            <a:r>
              <a:rPr lang="en-US" dirty="0"/>
              <a:t>De forma, </a:t>
            </a:r>
            <a:r>
              <a:rPr lang="en-US" dirty="0" err="1"/>
              <a:t>uso</a:t>
            </a:r>
            <a:r>
              <a:rPr lang="en-US" dirty="0"/>
              <a:t> </a:t>
            </a:r>
            <a:r>
              <a:rPr lang="es-UY" dirty="0"/>
              <a:t>opcional</a:t>
            </a:r>
          </a:p>
          <a:p>
            <a:pPr>
              <a:defRPr/>
            </a:pPr>
            <a:r>
              <a:rPr lang="en-US" dirty="0" err="1"/>
              <a:t>Controles</a:t>
            </a:r>
            <a:r>
              <a:rPr lang="en-US" dirty="0"/>
              <a:t> </a:t>
            </a:r>
            <a:endParaRPr lang="es-UY" dirty="0"/>
          </a:p>
          <a:p>
            <a:pPr>
              <a:defRPr/>
            </a:pPr>
            <a:r>
              <a:rPr lang="en-US" dirty="0" err="1"/>
              <a:t>Controles</a:t>
            </a:r>
            <a:r>
              <a:rPr lang="en-US" dirty="0"/>
              <a:t>/</a:t>
            </a:r>
            <a:r>
              <a:rPr lang="en-US" dirty="0" err="1"/>
              <a:t>eventos</a:t>
            </a:r>
            <a:endParaRPr lang="en-US" dirty="0"/>
          </a:p>
          <a:p>
            <a:pPr>
              <a:defRPr/>
            </a:pPr>
            <a:r>
              <a:rPr lang="en-US" dirty="0" err="1"/>
              <a:t>Manejadores</a:t>
            </a:r>
            <a:r>
              <a:rPr lang="en-US" dirty="0"/>
              <a:t> de </a:t>
            </a:r>
            <a:r>
              <a:rPr lang="en-US" dirty="0" err="1"/>
              <a:t>eventos</a:t>
            </a:r>
            <a:endParaRPr lang="en-US" dirty="0"/>
          </a:p>
          <a:p>
            <a:pPr>
              <a:defRPr/>
            </a:pPr>
            <a:r>
              <a:rPr lang="en-US" dirty="0"/>
              <a:t>No hay </a:t>
            </a:r>
            <a:r>
              <a:rPr lang="en-US" dirty="0" err="1"/>
              <a:t>etiqueta</a:t>
            </a:r>
            <a:r>
              <a:rPr lang="en-US" dirty="0"/>
              <a:t> form </a:t>
            </a:r>
            <a:r>
              <a:rPr lang="en-US" dirty="0" err="1"/>
              <a:t>como</a:t>
            </a:r>
            <a:r>
              <a:rPr lang="en-US" dirty="0"/>
              <a:t> en html (</a:t>
            </a:r>
            <a:r>
              <a:rPr lang="en-US" dirty="0" err="1"/>
              <a:t>digale</a:t>
            </a:r>
            <a:r>
              <a:rPr lang="en-US" dirty="0"/>
              <a:t> adios)</a:t>
            </a:r>
          </a:p>
          <a:p>
            <a:pPr>
              <a:defRPr/>
            </a:pPr>
            <a:r>
              <a:rPr lang="en-US" dirty="0"/>
              <a:t>Extender </a:t>
            </a:r>
            <a:r>
              <a:rPr lang="en-US" dirty="0" err="1"/>
              <a:t>Controles</a:t>
            </a:r>
            <a:r>
              <a:rPr lang="en-US" dirty="0"/>
              <a:t> o </a:t>
            </a:r>
            <a:r>
              <a:rPr lang="en-US" dirty="0" err="1"/>
              <a:t>crearlos</a:t>
            </a:r>
            <a:r>
              <a:rPr lang="en-US" dirty="0"/>
              <a:t> </a:t>
            </a:r>
            <a:r>
              <a:rPr lang="en-US" dirty="0" err="1"/>
              <a:t>desde</a:t>
            </a:r>
            <a:r>
              <a:rPr lang="en-US" dirty="0"/>
              <a:t> cero.</a:t>
            </a:r>
          </a:p>
        </p:txBody>
      </p:sp>
    </p:spTree>
    <p:extLst>
      <p:ext uri="{BB962C8B-B14F-4D97-AF65-F5344CB8AC3E}">
        <p14:creationId xmlns:p14="http://schemas.microsoft.com/office/powerpoint/2010/main" val="31309276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Botón de </a:t>
            </a:r>
            <a:r>
              <a:rPr lang="es-ES" dirty="0" smtClean="0"/>
              <a:t>Usuario</a:t>
            </a:r>
            <a:endParaRPr lang="es-UY" dirty="0"/>
          </a:p>
        </p:txBody>
      </p:sp>
      <p:sp>
        <p:nvSpPr>
          <p:cNvPr id="3" name="Marcador de contenido 2"/>
          <p:cNvSpPr>
            <a:spLocks noGrp="1"/>
          </p:cNvSpPr>
          <p:nvPr>
            <p:ph idx="1"/>
          </p:nvPr>
        </p:nvSpPr>
        <p:spPr>
          <a:xfrm>
            <a:off x="677334" y="2160589"/>
            <a:ext cx="8596668" cy="4098543"/>
          </a:xfrm>
        </p:spPr>
        <p:txBody>
          <a:bodyPr/>
          <a:lstStyle/>
          <a:p>
            <a:pPr marL="0" indent="0">
              <a:buNone/>
              <a:defRPr/>
            </a:pPr>
            <a:endParaRPr lang="es-ES" dirty="0" smtClean="0"/>
          </a:p>
          <a:p>
            <a:pPr marL="0" indent="0">
              <a:buNone/>
              <a:defRPr/>
            </a:pPr>
            <a:endParaRPr lang="es-ES" dirty="0" smtClean="0"/>
          </a:p>
          <a:p>
            <a:pPr marL="0" indent="0">
              <a:buNone/>
              <a:defRPr/>
            </a:pPr>
            <a:endParaRPr lang="es-ES" dirty="0" smtClean="0"/>
          </a:p>
          <a:p>
            <a:pPr marL="0" indent="0">
              <a:buNone/>
              <a:defRPr/>
            </a:pPr>
            <a:endParaRPr lang="es-ES" dirty="0"/>
          </a:p>
          <a:p>
            <a:pPr marL="0" indent="0">
              <a:buNone/>
              <a:defRPr/>
            </a:pPr>
            <a:r>
              <a:rPr lang="es-ES" dirty="0" smtClean="0"/>
              <a:t>Atributo </a:t>
            </a:r>
            <a:r>
              <a:rPr lang="es-ES" dirty="0"/>
              <a:t>Id</a:t>
            </a:r>
          </a:p>
          <a:p>
            <a:pPr>
              <a:defRPr/>
            </a:pPr>
            <a:r>
              <a:rPr lang="es-ES" dirty="0"/>
              <a:t>Usado en cualquier componente</a:t>
            </a:r>
          </a:p>
          <a:p>
            <a:pPr>
              <a:defRPr/>
            </a:pPr>
            <a:r>
              <a:rPr lang="es-ES" dirty="0"/>
              <a:t>Para nombrar instancia única del componente</a:t>
            </a:r>
          </a:p>
          <a:p>
            <a:pPr>
              <a:defRPr/>
            </a:pPr>
            <a:r>
              <a:rPr lang="es-ES" dirty="0"/>
              <a:t>No requiere JavaScript </a:t>
            </a:r>
            <a:r>
              <a:rPr lang="es-ES" dirty="0" err="1"/>
              <a:t>getElementById</a:t>
            </a:r>
            <a:r>
              <a:rPr lang="es-ES" dirty="0"/>
              <a:t>() para el acceso (</a:t>
            </a:r>
            <a:r>
              <a:rPr lang="es-ES" dirty="0" err="1"/>
              <a:t>dif</a:t>
            </a:r>
            <a:r>
              <a:rPr lang="es-ES" dirty="0"/>
              <a:t> </a:t>
            </a:r>
            <a:r>
              <a:rPr lang="es-ES" dirty="0" err="1"/>
              <a:t>html</a:t>
            </a:r>
            <a:r>
              <a:rPr lang="es-ES" dirty="0"/>
              <a:t>)</a:t>
            </a:r>
          </a:p>
          <a:p>
            <a:pPr>
              <a:defRPr/>
            </a:pPr>
            <a:r>
              <a:rPr lang="es-ES" dirty="0"/>
              <a:t>Manera eficiente de recuperar valores de un componente destino</a:t>
            </a:r>
          </a:p>
          <a:p>
            <a:pPr>
              <a:buNone/>
              <a:defRPr/>
            </a:pPr>
            <a:r>
              <a:rPr lang="en-US" dirty="0"/>
              <a:t>&lt;</a:t>
            </a:r>
            <a:r>
              <a:rPr lang="en-US" dirty="0" err="1"/>
              <a:t>s:Label</a:t>
            </a:r>
            <a:r>
              <a:rPr lang="en-US" dirty="0"/>
              <a:t> id="</a:t>
            </a:r>
            <a:r>
              <a:rPr lang="en-US" dirty="0" err="1"/>
              <a:t>idMe</a:t>
            </a:r>
            <a:r>
              <a:rPr lang="en-US" dirty="0"/>
              <a:t>" text="Hi mom"/&gt;</a:t>
            </a:r>
            <a:endParaRPr lang="es-ES" dirty="0"/>
          </a:p>
          <a:p>
            <a:endParaRPr lang="es-UY" dirty="0"/>
          </a:p>
        </p:txBody>
      </p:sp>
      <p:sp>
        <p:nvSpPr>
          <p:cNvPr id="4" name="Rectángulo 3"/>
          <p:cNvSpPr/>
          <p:nvPr/>
        </p:nvSpPr>
        <p:spPr>
          <a:xfrm>
            <a:off x="5125221" y="3244334"/>
            <a:ext cx="1941557" cy="369332"/>
          </a:xfrm>
          <a:prstGeom prst="rect">
            <a:avLst/>
          </a:prstGeom>
        </p:spPr>
        <p:txBody>
          <a:bodyPr wrap="none">
            <a:spAutoFit/>
          </a:bodyPr>
          <a:lstStyle/>
          <a:p>
            <a:pPr>
              <a:defRPr/>
            </a:pPr>
            <a:r>
              <a:rPr lang="es-ES" dirty="0"/>
              <a:t>Botón de Usuario</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4940" y="1421518"/>
            <a:ext cx="7439239" cy="25322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8139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UY" dirty="0" err="1" smtClean="0"/>
              <a:t>Layout</a:t>
            </a:r>
            <a:r>
              <a:rPr lang="es-UY" dirty="0" smtClean="0"/>
              <a:t> and </a:t>
            </a:r>
            <a:r>
              <a:rPr lang="es-UY" dirty="0" err="1" smtClean="0"/>
              <a:t>Containers</a:t>
            </a:r>
            <a:endParaRPr lang="es-UY" dirty="0"/>
          </a:p>
        </p:txBody>
      </p:sp>
      <p:sp>
        <p:nvSpPr>
          <p:cNvPr id="5" name="Subtítulo 4"/>
          <p:cNvSpPr>
            <a:spLocks noGrp="1"/>
          </p:cNvSpPr>
          <p:nvPr>
            <p:ph type="subTitle" idx="1"/>
          </p:nvPr>
        </p:nvSpPr>
        <p:spPr/>
        <p:txBody>
          <a:bodyPr/>
          <a:lstStyle/>
          <a:p>
            <a:r>
              <a:rPr lang="es-UY" dirty="0"/>
              <a:t>Los contenedores son la base de todos los componentes, hace más fácil agrupar las colecciones de componentes dentro de estos</a:t>
            </a:r>
          </a:p>
        </p:txBody>
      </p:sp>
    </p:spTree>
    <p:extLst>
      <p:ext uri="{BB962C8B-B14F-4D97-AF65-F5344CB8AC3E}">
        <p14:creationId xmlns:p14="http://schemas.microsoft.com/office/powerpoint/2010/main" val="31813310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103290"/>
          </a:xfrm>
        </p:spPr>
        <p:txBody>
          <a:bodyPr/>
          <a:lstStyle/>
          <a:p>
            <a:r>
              <a:rPr lang="es-ES" dirty="0"/>
              <a:t>Catalogo flexible de controles</a:t>
            </a:r>
            <a:endParaRPr lang="es-UY" dirty="0"/>
          </a:p>
        </p:txBody>
      </p:sp>
      <p:sp>
        <p:nvSpPr>
          <p:cNvPr id="3" name="Marcador de contenido 2"/>
          <p:cNvSpPr>
            <a:spLocks noGrp="1"/>
          </p:cNvSpPr>
          <p:nvPr>
            <p:ph idx="1"/>
          </p:nvPr>
        </p:nvSpPr>
        <p:spPr/>
        <p:txBody>
          <a:bodyPr/>
          <a:lstStyle/>
          <a:p>
            <a:pPr>
              <a:lnSpc>
                <a:spcPct val="80000"/>
              </a:lnSpc>
            </a:pPr>
            <a:r>
              <a:rPr lang="es-ES" dirty="0" err="1"/>
              <a:t>Label</a:t>
            </a:r>
            <a:endParaRPr lang="es-ES" dirty="0"/>
          </a:p>
          <a:p>
            <a:pPr>
              <a:lnSpc>
                <a:spcPct val="80000"/>
              </a:lnSpc>
            </a:pPr>
            <a:r>
              <a:rPr lang="es-ES" dirty="0"/>
              <a:t>Entradas de texto</a:t>
            </a:r>
          </a:p>
          <a:p>
            <a:pPr>
              <a:lnSpc>
                <a:spcPct val="80000"/>
              </a:lnSpc>
            </a:pPr>
            <a:r>
              <a:rPr lang="es-UY" dirty="0"/>
              <a:t>Casillas de verificación</a:t>
            </a:r>
            <a:r>
              <a:rPr lang="es-ES" dirty="0"/>
              <a:t> </a:t>
            </a:r>
          </a:p>
          <a:p>
            <a:pPr>
              <a:lnSpc>
                <a:spcPct val="80000"/>
              </a:lnSpc>
            </a:pPr>
            <a:r>
              <a:rPr lang="es-UY" dirty="0"/>
              <a:t>Botones de opción </a:t>
            </a:r>
          </a:p>
          <a:p>
            <a:pPr>
              <a:lnSpc>
                <a:spcPct val="80000"/>
              </a:lnSpc>
            </a:pPr>
            <a:r>
              <a:rPr lang="es-UY" dirty="0"/>
              <a:t>Cuadros combinados desplegables</a:t>
            </a:r>
            <a:r>
              <a:rPr lang="es-ES" dirty="0"/>
              <a:t> </a:t>
            </a:r>
            <a:r>
              <a:rPr lang="es-ES" dirty="0" smtClean="0"/>
              <a:t>Además</a:t>
            </a:r>
            <a:r>
              <a:rPr lang="es-ES" dirty="0"/>
              <a:t>,</a:t>
            </a:r>
          </a:p>
          <a:p>
            <a:pPr>
              <a:lnSpc>
                <a:spcPct val="80000"/>
              </a:lnSpc>
            </a:pPr>
            <a:r>
              <a:rPr lang="es-UY" dirty="0"/>
              <a:t>Editor de Texto enriquecido</a:t>
            </a:r>
          </a:p>
          <a:p>
            <a:pPr>
              <a:lnSpc>
                <a:spcPct val="80000"/>
              </a:lnSpc>
            </a:pPr>
            <a:r>
              <a:rPr lang="es-UY" dirty="0"/>
              <a:t>Deslizadores</a:t>
            </a:r>
          </a:p>
          <a:p>
            <a:pPr>
              <a:lnSpc>
                <a:spcPct val="80000"/>
              </a:lnSpc>
            </a:pPr>
            <a:r>
              <a:rPr lang="es-UY" dirty="0"/>
              <a:t>Teclas numéricas paso a paso</a:t>
            </a:r>
            <a:endParaRPr lang="es-ES" dirty="0"/>
          </a:p>
          <a:p>
            <a:endParaRPr lang="es-UY" dirty="0"/>
          </a:p>
        </p:txBody>
      </p:sp>
    </p:spTree>
    <p:extLst>
      <p:ext uri="{BB962C8B-B14F-4D97-AF65-F5344CB8AC3E}">
        <p14:creationId xmlns:p14="http://schemas.microsoft.com/office/powerpoint/2010/main" val="148728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Controles de Texto</a:t>
            </a:r>
            <a:endParaRPr lang="es-UY" dirty="0"/>
          </a:p>
        </p:txBody>
      </p:sp>
      <p:sp>
        <p:nvSpPr>
          <p:cNvPr id="3" name="Marcador de contenido 2"/>
          <p:cNvSpPr>
            <a:spLocks noGrp="1"/>
          </p:cNvSpPr>
          <p:nvPr>
            <p:ph idx="1"/>
          </p:nvPr>
        </p:nvSpPr>
        <p:spPr/>
        <p:txBody>
          <a:bodyPr>
            <a:normAutofit lnSpcReduction="10000"/>
          </a:bodyPr>
          <a:lstStyle/>
          <a:p>
            <a:r>
              <a:rPr lang="es-ES" sz="2400" dirty="0"/>
              <a:t>Permiten capturar y mostrar la información textual</a:t>
            </a:r>
          </a:p>
          <a:p>
            <a:pPr lvl="1"/>
            <a:r>
              <a:rPr lang="es-ES" sz="2000" dirty="0" err="1"/>
              <a:t>Label</a:t>
            </a:r>
            <a:endParaRPr lang="es-ES" sz="2000" dirty="0"/>
          </a:p>
          <a:p>
            <a:pPr lvl="1"/>
            <a:r>
              <a:rPr lang="es-ES" sz="2000" dirty="0" err="1"/>
              <a:t>Richtext</a:t>
            </a:r>
            <a:endParaRPr lang="es-ES" sz="2000" dirty="0"/>
          </a:p>
          <a:p>
            <a:pPr lvl="1"/>
            <a:r>
              <a:rPr lang="es-ES" sz="2000" dirty="0" err="1"/>
              <a:t>Richeditabletext</a:t>
            </a:r>
            <a:endParaRPr lang="es-ES" sz="2000" dirty="0"/>
          </a:p>
          <a:p>
            <a:pPr lvl="1"/>
            <a:r>
              <a:rPr lang="es-ES" sz="2000" dirty="0" err="1"/>
              <a:t>Textinput</a:t>
            </a:r>
            <a:endParaRPr lang="es-ES" sz="2000" dirty="0"/>
          </a:p>
          <a:p>
            <a:pPr lvl="1"/>
            <a:r>
              <a:rPr lang="es-ES" sz="2000" dirty="0" err="1"/>
              <a:t>TextArea</a:t>
            </a:r>
            <a:endParaRPr lang="es-ES" sz="2000" dirty="0"/>
          </a:p>
          <a:p>
            <a:pPr lvl="1"/>
            <a:r>
              <a:rPr lang="es-ES" sz="2000" dirty="0" err="1"/>
              <a:t>RichTextEditor</a:t>
            </a:r>
            <a:endParaRPr lang="es-ES" sz="2000" dirty="0"/>
          </a:p>
          <a:p>
            <a:r>
              <a:rPr lang="es-ES" sz="2400" dirty="0"/>
              <a:t>Tabla 5.1 </a:t>
            </a:r>
          </a:p>
          <a:p>
            <a:r>
              <a:rPr lang="es-ES" sz="2400" dirty="0" err="1"/>
              <a:t>Listing</a:t>
            </a:r>
            <a:r>
              <a:rPr lang="es-ES" sz="2400" dirty="0"/>
              <a:t> 5.1</a:t>
            </a:r>
          </a:p>
          <a:p>
            <a:endParaRPr lang="es-UY" dirty="0"/>
          </a:p>
        </p:txBody>
      </p:sp>
    </p:spTree>
    <p:extLst>
      <p:ext uri="{BB962C8B-B14F-4D97-AF65-F5344CB8AC3E}">
        <p14:creationId xmlns:p14="http://schemas.microsoft.com/office/powerpoint/2010/main" val="9293058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RichText</a:t>
            </a:r>
            <a:r>
              <a:rPr lang="es-UY" dirty="0"/>
              <a:t> (</a:t>
            </a:r>
            <a:r>
              <a:rPr lang="es-UY" dirty="0" err="1"/>
              <a:t>listing</a:t>
            </a:r>
            <a:r>
              <a:rPr lang="es-UY" dirty="0"/>
              <a:t> 5.2) y </a:t>
            </a:r>
            <a:r>
              <a:rPr lang="es-UY" dirty="0" err="1"/>
              <a:t>RichEditableText</a:t>
            </a:r>
            <a:r>
              <a:rPr lang="es-UY" dirty="0"/>
              <a:t> </a:t>
            </a:r>
          </a:p>
        </p:txBody>
      </p:sp>
      <p:sp>
        <p:nvSpPr>
          <p:cNvPr id="3" name="Marcador de contenido 2"/>
          <p:cNvSpPr>
            <a:spLocks noGrp="1"/>
          </p:cNvSpPr>
          <p:nvPr>
            <p:ph idx="1"/>
          </p:nvPr>
        </p:nvSpPr>
        <p:spPr/>
        <p:txBody>
          <a:bodyPr/>
          <a:lstStyle/>
          <a:p>
            <a:r>
              <a:rPr lang="es-ES" dirty="0"/>
              <a:t>Son del paquete primitivo de </a:t>
            </a:r>
            <a:r>
              <a:rPr lang="es-ES" dirty="0" err="1"/>
              <a:t>Spark</a:t>
            </a:r>
            <a:r>
              <a:rPr lang="es-ES" dirty="0"/>
              <a:t> de Flex</a:t>
            </a:r>
          </a:p>
          <a:p>
            <a:r>
              <a:rPr lang="es-ES" dirty="0"/>
              <a:t>Se usa especificando el atributo de contenido, como una propiedad del componente en sí o como una etiqueta.</a:t>
            </a:r>
          </a:p>
          <a:p>
            <a:r>
              <a:rPr lang="es-ES" dirty="0"/>
              <a:t>Compatibilidad: </a:t>
            </a:r>
            <a:r>
              <a:rPr lang="es-UY" dirty="0"/>
              <a:t>&lt;p&gt;, &lt;</a:t>
            </a:r>
            <a:r>
              <a:rPr lang="es-UY" dirty="0" err="1"/>
              <a:t>span</a:t>
            </a:r>
            <a:r>
              <a:rPr lang="es-UY" dirty="0"/>
              <a:t>&gt;, &lt;</a:t>
            </a:r>
            <a:r>
              <a:rPr lang="es-UY" dirty="0" err="1"/>
              <a:t>br</a:t>
            </a:r>
            <a:r>
              <a:rPr lang="es-UY" dirty="0"/>
              <a:t>/&gt; </a:t>
            </a:r>
          </a:p>
          <a:p>
            <a:r>
              <a:rPr lang="es-UY" dirty="0"/>
              <a:t>Tiene propiedades de estilo, fuente, familia, color, </a:t>
            </a:r>
            <a:r>
              <a:rPr lang="es-UY" dirty="0" err="1"/>
              <a:t>etc</a:t>
            </a:r>
            <a:endParaRPr lang="es-UY" dirty="0"/>
          </a:p>
          <a:p>
            <a:r>
              <a:rPr lang="es-UY" dirty="0" err="1"/>
              <a:t>RichEditable</a:t>
            </a:r>
            <a:r>
              <a:rPr lang="es-UY" dirty="0"/>
              <a:t> Text: permite seleccionar texto, hipervínculos</a:t>
            </a:r>
            <a:r>
              <a:rPr lang="es-ES" dirty="0"/>
              <a:t>, añade desplazamiento si es necesario, capacidad de editar texto</a:t>
            </a:r>
            <a:endParaRPr lang="es-UY" dirty="0"/>
          </a:p>
          <a:p>
            <a:r>
              <a:rPr lang="es-ES" dirty="0"/>
              <a:t>Ejemplo</a:t>
            </a:r>
          </a:p>
          <a:p>
            <a:endParaRPr lang="es-UY" dirty="0"/>
          </a:p>
        </p:txBody>
      </p:sp>
    </p:spTree>
    <p:extLst>
      <p:ext uri="{BB962C8B-B14F-4D97-AF65-F5344CB8AC3E}">
        <p14:creationId xmlns:p14="http://schemas.microsoft.com/office/powerpoint/2010/main" val="42036996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Controles Fecha</a:t>
            </a:r>
            <a:endParaRPr lang="es-UY" dirty="0"/>
          </a:p>
        </p:txBody>
      </p:sp>
      <p:sp>
        <p:nvSpPr>
          <p:cNvPr id="3" name="Marcador de contenido 2"/>
          <p:cNvSpPr>
            <a:spLocks noGrp="1"/>
          </p:cNvSpPr>
          <p:nvPr>
            <p:ph idx="1"/>
          </p:nvPr>
        </p:nvSpPr>
        <p:spPr>
          <a:xfrm>
            <a:off x="677334" y="1930400"/>
            <a:ext cx="8596668" cy="4110962"/>
          </a:xfrm>
        </p:spPr>
        <p:txBody>
          <a:bodyPr>
            <a:normAutofit fontScale="77500" lnSpcReduction="20000"/>
          </a:bodyPr>
          <a:lstStyle/>
          <a:p>
            <a:pPr>
              <a:lnSpc>
                <a:spcPct val="80000"/>
              </a:lnSpc>
              <a:defRPr/>
            </a:pPr>
            <a:r>
              <a:rPr lang="es-ES" sz="2400" dirty="0"/>
              <a:t>Se ofrecen 2 controles basados en fecha, No  JavaScript (diferencia </a:t>
            </a:r>
            <a:r>
              <a:rPr lang="es-ES" sz="2400" dirty="0" err="1"/>
              <a:t>html</a:t>
            </a:r>
            <a:r>
              <a:rPr lang="es-ES" sz="2400" dirty="0" smtClean="0"/>
              <a:t>)</a:t>
            </a:r>
          </a:p>
          <a:p>
            <a:pPr>
              <a:lnSpc>
                <a:spcPct val="80000"/>
              </a:lnSpc>
              <a:defRPr/>
            </a:pPr>
            <a:endParaRPr lang="es-ES" sz="2400" dirty="0"/>
          </a:p>
          <a:p>
            <a:pPr lvl="1">
              <a:lnSpc>
                <a:spcPct val="80000"/>
              </a:lnSpc>
              <a:defRPr/>
            </a:pPr>
            <a:r>
              <a:rPr lang="es-ES" sz="2000" dirty="0" err="1"/>
              <a:t>DateChooser</a:t>
            </a:r>
            <a:endParaRPr lang="es-ES" sz="2000" dirty="0"/>
          </a:p>
          <a:p>
            <a:pPr lvl="1">
              <a:lnSpc>
                <a:spcPct val="80000"/>
              </a:lnSpc>
              <a:defRPr/>
            </a:pPr>
            <a:r>
              <a:rPr lang="es-ES" sz="2000" dirty="0" err="1" smtClean="0"/>
              <a:t>DateField</a:t>
            </a:r>
            <a:endParaRPr lang="es-ES" sz="2000" dirty="0" smtClean="0"/>
          </a:p>
          <a:p>
            <a:pPr lvl="1">
              <a:lnSpc>
                <a:spcPct val="80000"/>
              </a:lnSpc>
              <a:defRPr/>
            </a:pPr>
            <a:endParaRPr lang="es-ES" sz="2000" dirty="0"/>
          </a:p>
          <a:p>
            <a:pPr marL="0" indent="0">
              <a:lnSpc>
                <a:spcPct val="80000"/>
              </a:lnSpc>
              <a:buNone/>
              <a:defRPr/>
            </a:pPr>
            <a:r>
              <a:rPr lang="es-ES" sz="2400" dirty="0" err="1"/>
              <a:t>Listing</a:t>
            </a:r>
            <a:r>
              <a:rPr lang="es-ES" sz="2400" dirty="0"/>
              <a:t> </a:t>
            </a:r>
            <a:r>
              <a:rPr lang="es-ES" sz="2400" dirty="0" smtClean="0"/>
              <a:t>5.3</a:t>
            </a:r>
          </a:p>
          <a:p>
            <a:pPr marL="0" indent="0">
              <a:lnSpc>
                <a:spcPct val="80000"/>
              </a:lnSpc>
              <a:buNone/>
              <a:defRPr/>
            </a:pPr>
            <a:endParaRPr lang="es-ES" sz="2400" dirty="0"/>
          </a:p>
          <a:p>
            <a:pPr>
              <a:defRPr/>
            </a:pPr>
            <a:r>
              <a:rPr lang="es-ES" sz="2400" dirty="0"/>
              <a:t>Observar uso de la propiedad Id</a:t>
            </a:r>
          </a:p>
          <a:p>
            <a:pPr>
              <a:defRPr/>
            </a:pPr>
            <a:r>
              <a:rPr lang="es-ES" sz="2400" dirty="0"/>
              <a:t>Uso del evento “</a:t>
            </a:r>
            <a:r>
              <a:rPr lang="es-ES" sz="2400" dirty="0" err="1"/>
              <a:t>change</a:t>
            </a:r>
            <a:r>
              <a:rPr lang="es-ES" sz="2400" dirty="0"/>
              <a:t>” en vez del “</a:t>
            </a:r>
            <a:r>
              <a:rPr lang="es-UY" sz="2400" dirty="0" err="1"/>
              <a:t>valueCommit</a:t>
            </a:r>
            <a:r>
              <a:rPr lang="es-UY" sz="2400" dirty="0"/>
              <a:t>”, este ultimo se dispara cuando el usuario confirma que lleno el formulario, por ejemplo </a:t>
            </a:r>
            <a:r>
              <a:rPr lang="es-UY" sz="2400" dirty="0" err="1"/>
              <a:t>enter</a:t>
            </a:r>
            <a:r>
              <a:rPr lang="es-UY" sz="2400" dirty="0"/>
              <a:t>. </a:t>
            </a:r>
            <a:r>
              <a:rPr lang="es-ES" sz="2400" dirty="0"/>
              <a:t>“</a:t>
            </a:r>
            <a:r>
              <a:rPr lang="es-ES" sz="2400" dirty="0" err="1"/>
              <a:t>change</a:t>
            </a:r>
            <a:r>
              <a:rPr lang="es-ES" sz="2400" dirty="0"/>
              <a:t>”  es en tiempo real, con cada golpe de teclado.</a:t>
            </a:r>
          </a:p>
          <a:p>
            <a:pPr>
              <a:defRPr/>
            </a:pPr>
            <a:r>
              <a:rPr lang="es-ES" sz="2400" dirty="0" err="1"/>
              <a:t>DateChooser</a:t>
            </a:r>
            <a:r>
              <a:rPr lang="es-ES" sz="2400" dirty="0"/>
              <a:t> recibe objetos tipo Date, no recibe una fecha como simple cadena, </a:t>
            </a:r>
            <a:r>
              <a:rPr lang="es-UY" sz="2400" dirty="0"/>
              <a:t>por ejemplo, "10/15/2010"</a:t>
            </a:r>
            <a:endParaRPr lang="es-ES" sz="2400" dirty="0"/>
          </a:p>
          <a:p>
            <a:endParaRPr lang="es-UY" dirty="0"/>
          </a:p>
        </p:txBody>
      </p:sp>
    </p:spTree>
    <p:extLst>
      <p:ext uri="{BB962C8B-B14F-4D97-AF65-F5344CB8AC3E}">
        <p14:creationId xmlns:p14="http://schemas.microsoft.com/office/powerpoint/2010/main" val="37289920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a:t>Controles</a:t>
            </a:r>
            <a:r>
              <a:rPr lang="en-US" dirty="0"/>
              <a:t> </a:t>
            </a:r>
            <a:r>
              <a:rPr lang="en-US" dirty="0" err="1"/>
              <a:t>Num</a:t>
            </a:r>
            <a:r>
              <a:rPr lang="es-UY" dirty="0"/>
              <a:t>éricos</a:t>
            </a:r>
          </a:p>
        </p:txBody>
      </p:sp>
      <p:sp>
        <p:nvSpPr>
          <p:cNvPr id="3" name="Marcador de contenido 2"/>
          <p:cNvSpPr>
            <a:spLocks noGrp="1"/>
          </p:cNvSpPr>
          <p:nvPr>
            <p:ph idx="1"/>
          </p:nvPr>
        </p:nvSpPr>
        <p:spPr/>
        <p:txBody>
          <a:bodyPr/>
          <a:lstStyle/>
          <a:p>
            <a:pPr>
              <a:defRPr/>
            </a:pPr>
            <a:r>
              <a:rPr lang="es-UY" dirty="0"/>
              <a:t>Capturar</a:t>
            </a:r>
            <a:r>
              <a:rPr lang="en-US" dirty="0"/>
              <a:t> </a:t>
            </a:r>
            <a:r>
              <a:rPr lang="es-UY" dirty="0"/>
              <a:t>números</a:t>
            </a:r>
            <a:r>
              <a:rPr lang="en-US" dirty="0"/>
              <a:t> de la </a:t>
            </a:r>
            <a:r>
              <a:rPr lang="en-US" dirty="0" err="1"/>
              <a:t>entrada</a:t>
            </a:r>
            <a:r>
              <a:rPr lang="en-US" dirty="0"/>
              <a:t> del </a:t>
            </a:r>
            <a:r>
              <a:rPr lang="en-US" dirty="0" err="1"/>
              <a:t>usuario</a:t>
            </a:r>
            <a:r>
              <a:rPr lang="en-US" dirty="0"/>
              <a:t>, </a:t>
            </a:r>
            <a:r>
              <a:rPr lang="en-US" dirty="0" err="1"/>
              <a:t>además</a:t>
            </a:r>
            <a:r>
              <a:rPr lang="es-UY" dirty="0"/>
              <a:t>…</a:t>
            </a:r>
            <a:endParaRPr lang="en-US" dirty="0"/>
          </a:p>
          <a:p>
            <a:pPr>
              <a:defRPr/>
            </a:pPr>
            <a:r>
              <a:rPr lang="en-US" dirty="0" err="1"/>
              <a:t>Cambiar</a:t>
            </a:r>
            <a:r>
              <a:rPr lang="en-US" dirty="0"/>
              <a:t> de tama</a:t>
            </a:r>
            <a:r>
              <a:rPr lang="es-UY" dirty="0" err="1"/>
              <a:t>ño</a:t>
            </a:r>
            <a:r>
              <a:rPr lang="es-UY" dirty="0"/>
              <a:t> una imagen en tiempo real</a:t>
            </a:r>
          </a:p>
          <a:p>
            <a:pPr>
              <a:defRPr/>
            </a:pPr>
            <a:r>
              <a:rPr lang="es-UY" dirty="0"/>
              <a:t>Filtrar un tipo de datos</a:t>
            </a:r>
          </a:p>
          <a:p>
            <a:pPr>
              <a:defRPr/>
            </a:pPr>
            <a:r>
              <a:rPr lang="es-UY" dirty="0"/>
              <a:t>Navegar a una sección de la solicitud</a:t>
            </a:r>
          </a:p>
          <a:p>
            <a:pPr lvl="1">
              <a:defRPr/>
            </a:pPr>
            <a:r>
              <a:rPr lang="es-UY" dirty="0" err="1">
                <a:solidFill>
                  <a:schemeClr val="dk1"/>
                </a:solidFill>
              </a:rPr>
              <a:t>NumericStepper</a:t>
            </a:r>
            <a:endParaRPr lang="es-UY" dirty="0">
              <a:solidFill>
                <a:schemeClr val="dk1"/>
              </a:solidFill>
            </a:endParaRPr>
          </a:p>
          <a:p>
            <a:pPr lvl="1">
              <a:defRPr/>
            </a:pPr>
            <a:r>
              <a:rPr lang="en-US" dirty="0">
                <a:solidFill>
                  <a:schemeClr val="dk1"/>
                </a:solidFill>
              </a:rPr>
              <a:t>Spinner</a:t>
            </a:r>
          </a:p>
          <a:p>
            <a:pPr lvl="1">
              <a:defRPr/>
            </a:pPr>
            <a:r>
              <a:rPr lang="en-US" dirty="0" err="1">
                <a:solidFill>
                  <a:schemeClr val="dk1"/>
                </a:solidFill>
              </a:rPr>
              <a:t>Hslider</a:t>
            </a:r>
            <a:endParaRPr lang="en-US" dirty="0">
              <a:solidFill>
                <a:schemeClr val="dk1"/>
              </a:solidFill>
            </a:endParaRPr>
          </a:p>
          <a:p>
            <a:pPr lvl="1">
              <a:defRPr/>
            </a:pPr>
            <a:r>
              <a:rPr lang="en-US" dirty="0" err="1">
                <a:solidFill>
                  <a:schemeClr val="dk1"/>
                </a:solidFill>
              </a:rPr>
              <a:t>Vslider</a:t>
            </a:r>
            <a:endParaRPr lang="es-UY" dirty="0"/>
          </a:p>
          <a:p>
            <a:pPr marL="0" indent="0">
              <a:buNone/>
              <a:defRPr/>
            </a:pPr>
            <a:r>
              <a:rPr lang="en-US" dirty="0"/>
              <a:t>Listing 5.4</a:t>
            </a:r>
            <a:endParaRPr lang="es-UY" dirty="0"/>
          </a:p>
          <a:p>
            <a:endParaRPr lang="es-UY" dirty="0"/>
          </a:p>
        </p:txBody>
      </p:sp>
    </p:spTree>
    <p:extLst>
      <p:ext uri="{BB962C8B-B14F-4D97-AF65-F5344CB8AC3E}">
        <p14:creationId xmlns:p14="http://schemas.microsoft.com/office/powerpoint/2010/main" val="35223105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Explorando Botones Flex</a:t>
            </a:r>
          </a:p>
        </p:txBody>
      </p:sp>
      <p:sp>
        <p:nvSpPr>
          <p:cNvPr id="3" name="Marcador de contenido 2"/>
          <p:cNvSpPr>
            <a:spLocks noGrp="1"/>
          </p:cNvSpPr>
          <p:nvPr>
            <p:ph idx="1"/>
          </p:nvPr>
        </p:nvSpPr>
        <p:spPr/>
        <p:txBody>
          <a:bodyPr/>
          <a:lstStyle/>
          <a:p>
            <a:r>
              <a:rPr lang="es-UY" dirty="0"/>
              <a:t>Flex va más allá del botón llanura de edad que ofrece HTML y agrega una colección de opciones interesantes. Usan </a:t>
            </a:r>
            <a:r>
              <a:rPr lang="es-UY" dirty="0" err="1"/>
              <a:t>dataProvider</a:t>
            </a:r>
            <a:r>
              <a:rPr lang="es-UY" dirty="0"/>
              <a:t> (matriz), </a:t>
            </a:r>
            <a:r>
              <a:rPr lang="es-UY" dirty="0" err="1"/>
              <a:t>ArrayCollection</a:t>
            </a:r>
            <a:r>
              <a:rPr lang="es-UY" dirty="0"/>
              <a:t>. </a:t>
            </a:r>
            <a:r>
              <a:rPr lang="es-UY" dirty="0" err="1"/>
              <a:t>ItemClick</a:t>
            </a:r>
            <a:r>
              <a:rPr lang="es-UY" dirty="0"/>
              <a:t> botón especifico (Halo), </a:t>
            </a:r>
            <a:r>
              <a:rPr lang="es-UY" dirty="0" err="1"/>
              <a:t>Spark</a:t>
            </a:r>
            <a:r>
              <a:rPr lang="es-UY" dirty="0"/>
              <a:t> </a:t>
            </a:r>
            <a:r>
              <a:rPr lang="es-UY" dirty="0" err="1"/>
              <a:t>Button</a:t>
            </a:r>
            <a:r>
              <a:rPr lang="es-UY" dirty="0"/>
              <a:t> Bar </a:t>
            </a:r>
            <a:r>
              <a:rPr lang="es-UY" dirty="0" err="1"/>
              <a:t>click</a:t>
            </a:r>
            <a:r>
              <a:rPr lang="es-UY" dirty="0"/>
              <a:t> genérico, usa </a:t>
            </a:r>
            <a:r>
              <a:rPr lang="es-UY" dirty="0" err="1"/>
              <a:t>current</a:t>
            </a:r>
            <a:r>
              <a:rPr lang="es-UY" dirty="0"/>
              <a:t> target.</a:t>
            </a:r>
          </a:p>
          <a:p>
            <a:pPr lvl="1"/>
            <a:r>
              <a:rPr lang="es-UY" dirty="0" err="1">
                <a:solidFill>
                  <a:srgbClr val="000000"/>
                </a:solidFill>
              </a:rPr>
              <a:t>Button</a:t>
            </a:r>
            <a:r>
              <a:rPr lang="es-UY" dirty="0">
                <a:solidFill>
                  <a:srgbClr val="000000"/>
                </a:solidFill>
              </a:rPr>
              <a:t> (</a:t>
            </a:r>
            <a:r>
              <a:rPr lang="es-UY" dirty="0" err="1">
                <a:solidFill>
                  <a:srgbClr val="000000"/>
                </a:solidFill>
              </a:rPr>
              <a:t>listing</a:t>
            </a:r>
            <a:r>
              <a:rPr lang="es-UY" dirty="0">
                <a:solidFill>
                  <a:srgbClr val="000000"/>
                </a:solidFill>
              </a:rPr>
              <a:t> 5.5)</a:t>
            </a:r>
          </a:p>
          <a:p>
            <a:pPr lvl="1"/>
            <a:r>
              <a:rPr lang="es-UY" dirty="0" err="1">
                <a:solidFill>
                  <a:srgbClr val="000000"/>
                </a:solidFill>
              </a:rPr>
              <a:t>ButtonBar</a:t>
            </a:r>
            <a:r>
              <a:rPr lang="es-UY" dirty="0">
                <a:solidFill>
                  <a:srgbClr val="000000"/>
                </a:solidFill>
              </a:rPr>
              <a:t> (</a:t>
            </a:r>
            <a:r>
              <a:rPr lang="es-UY" dirty="0" err="1">
                <a:solidFill>
                  <a:srgbClr val="000000"/>
                </a:solidFill>
              </a:rPr>
              <a:t>listing</a:t>
            </a:r>
            <a:r>
              <a:rPr lang="es-UY" dirty="0">
                <a:solidFill>
                  <a:srgbClr val="000000"/>
                </a:solidFill>
              </a:rPr>
              <a:t> 5.5)</a:t>
            </a:r>
          </a:p>
          <a:p>
            <a:pPr lvl="1"/>
            <a:r>
              <a:rPr lang="es-UY" dirty="0" err="1">
                <a:solidFill>
                  <a:srgbClr val="000000"/>
                </a:solidFill>
              </a:rPr>
              <a:t>LinkButton</a:t>
            </a:r>
            <a:r>
              <a:rPr lang="es-UY" dirty="0">
                <a:solidFill>
                  <a:srgbClr val="000000"/>
                </a:solidFill>
              </a:rPr>
              <a:t> (</a:t>
            </a:r>
            <a:r>
              <a:rPr lang="es-UY" dirty="0" err="1">
                <a:solidFill>
                  <a:srgbClr val="000000"/>
                </a:solidFill>
              </a:rPr>
              <a:t>listing</a:t>
            </a:r>
            <a:r>
              <a:rPr lang="es-UY" dirty="0">
                <a:solidFill>
                  <a:srgbClr val="000000"/>
                </a:solidFill>
              </a:rPr>
              <a:t> 5.5)</a:t>
            </a:r>
          </a:p>
          <a:p>
            <a:pPr lvl="1"/>
            <a:r>
              <a:rPr lang="es-UY" dirty="0" err="1">
                <a:solidFill>
                  <a:srgbClr val="000000"/>
                </a:solidFill>
              </a:rPr>
              <a:t>LinkBar</a:t>
            </a:r>
            <a:endParaRPr lang="es-UY" dirty="0">
              <a:solidFill>
                <a:srgbClr val="000000"/>
              </a:solidFill>
            </a:endParaRPr>
          </a:p>
          <a:p>
            <a:pPr lvl="1"/>
            <a:r>
              <a:rPr lang="es-UY" dirty="0" err="1">
                <a:solidFill>
                  <a:srgbClr val="000000"/>
                </a:solidFill>
              </a:rPr>
              <a:t>ToggleButtonBar</a:t>
            </a:r>
            <a:r>
              <a:rPr lang="es-UY" dirty="0">
                <a:solidFill>
                  <a:srgbClr val="000000"/>
                </a:solidFill>
              </a:rPr>
              <a:t> (</a:t>
            </a:r>
            <a:r>
              <a:rPr lang="es-UY" dirty="0" err="1">
                <a:solidFill>
                  <a:srgbClr val="000000"/>
                </a:solidFill>
              </a:rPr>
              <a:t>listing</a:t>
            </a:r>
            <a:r>
              <a:rPr lang="es-UY" dirty="0">
                <a:solidFill>
                  <a:srgbClr val="000000"/>
                </a:solidFill>
              </a:rPr>
              <a:t> 5.5)</a:t>
            </a:r>
          </a:p>
          <a:p>
            <a:pPr lvl="1"/>
            <a:r>
              <a:rPr lang="es-UY" dirty="0" err="1">
                <a:solidFill>
                  <a:srgbClr val="000000"/>
                </a:solidFill>
              </a:rPr>
              <a:t>PopUpButton</a:t>
            </a:r>
            <a:r>
              <a:rPr lang="es-UY" dirty="0">
                <a:solidFill>
                  <a:srgbClr val="000000"/>
                </a:solidFill>
              </a:rPr>
              <a:t> (</a:t>
            </a:r>
            <a:r>
              <a:rPr lang="es-UY" dirty="0" err="1">
                <a:solidFill>
                  <a:srgbClr val="000000"/>
                </a:solidFill>
              </a:rPr>
              <a:t>listing</a:t>
            </a:r>
            <a:r>
              <a:rPr lang="es-UY" dirty="0">
                <a:solidFill>
                  <a:srgbClr val="000000"/>
                </a:solidFill>
              </a:rPr>
              <a:t> 5.7)</a:t>
            </a:r>
          </a:p>
          <a:p>
            <a:pPr lvl="1"/>
            <a:r>
              <a:rPr lang="es-UY" dirty="0" err="1">
                <a:solidFill>
                  <a:srgbClr val="000000"/>
                </a:solidFill>
              </a:rPr>
              <a:t>PopUpMenuButton</a:t>
            </a:r>
            <a:r>
              <a:rPr lang="es-UY" dirty="0">
                <a:solidFill>
                  <a:srgbClr val="000000"/>
                </a:solidFill>
              </a:rPr>
              <a:t> (</a:t>
            </a:r>
            <a:r>
              <a:rPr lang="es-UY" dirty="0" err="1">
                <a:solidFill>
                  <a:srgbClr val="000000"/>
                </a:solidFill>
              </a:rPr>
              <a:t>listing</a:t>
            </a:r>
            <a:r>
              <a:rPr lang="es-UY" dirty="0">
                <a:solidFill>
                  <a:srgbClr val="000000"/>
                </a:solidFill>
              </a:rPr>
              <a:t> 5.6)</a:t>
            </a:r>
          </a:p>
          <a:p>
            <a:endParaRPr lang="es-UY" dirty="0"/>
          </a:p>
        </p:txBody>
      </p:sp>
    </p:spTree>
    <p:extLst>
      <p:ext uri="{BB962C8B-B14F-4D97-AF65-F5344CB8AC3E}">
        <p14:creationId xmlns:p14="http://schemas.microsoft.com/office/powerpoint/2010/main" val="25012362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Control Lista de Selección</a:t>
            </a:r>
            <a:endParaRPr lang="es-UY" dirty="0"/>
          </a:p>
        </p:txBody>
      </p:sp>
      <p:sp>
        <p:nvSpPr>
          <p:cNvPr id="3" name="Marcador de contenido 2"/>
          <p:cNvSpPr>
            <a:spLocks noGrp="1"/>
          </p:cNvSpPr>
          <p:nvPr>
            <p:ph idx="1"/>
          </p:nvPr>
        </p:nvSpPr>
        <p:spPr/>
        <p:txBody>
          <a:bodyPr>
            <a:normAutofit fontScale="92500" lnSpcReduction="10000"/>
          </a:bodyPr>
          <a:lstStyle/>
          <a:p>
            <a:pPr>
              <a:defRPr/>
            </a:pPr>
            <a:r>
              <a:rPr lang="es-ES" dirty="0"/>
              <a:t>Listas de selección son los controles que representan todo lo demás, presentan listas de opciones de que se pueden elegir</a:t>
            </a:r>
            <a:r>
              <a:rPr lang="es-ES" sz="2400" dirty="0"/>
              <a:t> </a:t>
            </a:r>
          </a:p>
          <a:p>
            <a:pPr lvl="1">
              <a:defRPr/>
            </a:pPr>
            <a:r>
              <a:rPr lang="es-ES" sz="2000" dirty="0" err="1"/>
              <a:t>Checkbox</a:t>
            </a:r>
            <a:endParaRPr lang="es-ES" sz="2000" dirty="0"/>
          </a:p>
          <a:p>
            <a:pPr lvl="1">
              <a:defRPr/>
            </a:pPr>
            <a:r>
              <a:rPr lang="es-UY" sz="2000" dirty="0" err="1"/>
              <a:t>RadioButton</a:t>
            </a:r>
            <a:endParaRPr lang="es-UY" sz="2000" dirty="0"/>
          </a:p>
          <a:p>
            <a:pPr lvl="1">
              <a:defRPr/>
            </a:pPr>
            <a:r>
              <a:rPr lang="es-UY" sz="2000" dirty="0" err="1"/>
              <a:t>DropDownList</a:t>
            </a:r>
            <a:endParaRPr lang="es-UY" sz="2000" dirty="0"/>
          </a:p>
          <a:p>
            <a:pPr lvl="1">
              <a:defRPr/>
            </a:pPr>
            <a:r>
              <a:rPr lang="es-UY" sz="2000" dirty="0" err="1"/>
              <a:t>ColorPicker</a:t>
            </a:r>
            <a:endParaRPr lang="es-UY" sz="2000" dirty="0"/>
          </a:p>
          <a:p>
            <a:pPr marL="457200" lvl="1" indent="0">
              <a:buFont typeface="Arial" panose="020B0604020202020204" pitchFamily="34" charset="0"/>
              <a:buNone/>
              <a:defRPr/>
            </a:pPr>
            <a:r>
              <a:rPr lang="en-US" sz="2000" dirty="0"/>
              <a:t>Listing 5.8</a:t>
            </a:r>
          </a:p>
          <a:p>
            <a:pPr>
              <a:defRPr/>
            </a:pPr>
            <a:r>
              <a:rPr lang="es-ES" dirty="0"/>
              <a:t>Tener en cuenta que debido a que la etiqueta &lt;</a:t>
            </a:r>
            <a:r>
              <a:rPr lang="es-ES" dirty="0" err="1"/>
              <a:t>s:RadioButtonGroup</a:t>
            </a:r>
            <a:r>
              <a:rPr lang="es-ES" dirty="0"/>
              <a:t>/&gt; no  es visual necesitan ser agrupadas dentro de un &lt;</a:t>
            </a:r>
            <a:r>
              <a:rPr lang="es-ES" dirty="0" err="1"/>
              <a:t>fx:Declarations</a:t>
            </a:r>
            <a:r>
              <a:rPr lang="es-ES" dirty="0"/>
              <a:t>/&gt; </a:t>
            </a:r>
            <a:endParaRPr lang="es-UY" dirty="0"/>
          </a:p>
          <a:p>
            <a:pPr>
              <a:defRPr/>
            </a:pPr>
            <a:r>
              <a:rPr lang="es-ES" dirty="0"/>
              <a:t>NOTA: el termino Lista de Selección no es oficial, se usa asociado como categoría para este control en particular.</a:t>
            </a:r>
          </a:p>
          <a:p>
            <a:endParaRPr lang="es-UY" dirty="0"/>
          </a:p>
        </p:txBody>
      </p:sp>
    </p:spTree>
    <p:extLst>
      <p:ext uri="{BB962C8B-B14F-4D97-AF65-F5344CB8AC3E}">
        <p14:creationId xmlns:p14="http://schemas.microsoft.com/office/powerpoint/2010/main" val="4331020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1584101"/>
            <a:ext cx="8596668" cy="4457261"/>
          </a:xfrm>
        </p:spPr>
        <p:txBody>
          <a:bodyPr/>
          <a:lstStyle/>
          <a:p>
            <a:pPr marL="0" indent="0">
              <a:buFont typeface="Arial" panose="020B0604020202020204" pitchFamily="34" charset="0"/>
              <a:buNone/>
              <a:defRPr/>
            </a:pPr>
            <a:r>
              <a:rPr lang="en-US" dirty="0" err="1"/>
              <a:t>Accediendo</a:t>
            </a:r>
            <a:r>
              <a:rPr lang="en-US" dirty="0"/>
              <a:t> a </a:t>
            </a:r>
            <a:r>
              <a:rPr lang="es-UY" dirty="0"/>
              <a:t>valores</a:t>
            </a:r>
            <a:r>
              <a:rPr lang="en-US" dirty="0"/>
              <a:t> del control</a:t>
            </a:r>
            <a:endParaRPr lang="es-ES" dirty="0"/>
          </a:p>
          <a:p>
            <a:pPr>
              <a:defRPr/>
            </a:pPr>
            <a:r>
              <a:rPr lang="es-ES" dirty="0"/>
              <a:t>Tenga en cuenta que como en todo lenguaje, hay muchas formas de implementar lo mismo. Los ejemplos anteriores son fáciles de hacerlo, pero pueden haber mejores formas.</a:t>
            </a:r>
          </a:p>
          <a:p>
            <a:pPr marL="0" indent="0">
              <a:buFont typeface="Arial" panose="020B0604020202020204" pitchFamily="34" charset="0"/>
              <a:buNone/>
              <a:defRPr/>
            </a:pPr>
            <a:r>
              <a:rPr lang="es-ES" dirty="0"/>
              <a:t>Pasando Valores a una Función</a:t>
            </a:r>
          </a:p>
          <a:p>
            <a:pPr>
              <a:defRPr/>
            </a:pPr>
            <a:r>
              <a:rPr lang="es-ES" dirty="0"/>
              <a:t>Pasar valores a las funciones independientes es una buena técnica a emplear, ya que alivia la lógica que procesa los datos al no tener necesidad de saber de donde provienen. Permite reutilización.</a:t>
            </a:r>
          </a:p>
          <a:p>
            <a:pPr>
              <a:defRPr/>
            </a:pPr>
            <a:r>
              <a:rPr lang="es-ES" dirty="0"/>
              <a:t>El cambio de un </a:t>
            </a:r>
            <a:r>
              <a:rPr lang="es-ES" dirty="0" err="1"/>
              <a:t>RadioButton</a:t>
            </a:r>
            <a:r>
              <a:rPr lang="es-ES" dirty="0"/>
              <a:t> a una </a:t>
            </a:r>
            <a:r>
              <a:rPr lang="es-ES" dirty="0" err="1"/>
              <a:t>CheckBox</a:t>
            </a:r>
            <a:r>
              <a:rPr lang="es-ES" dirty="0"/>
              <a:t> no perturba la función del todo.</a:t>
            </a:r>
            <a:endParaRPr lang="es-UY" dirty="0"/>
          </a:p>
          <a:p>
            <a:pPr marL="0" indent="0">
              <a:buFont typeface="Arial" panose="020B0604020202020204" pitchFamily="34" charset="0"/>
              <a:buNone/>
              <a:defRPr/>
            </a:pPr>
            <a:r>
              <a:rPr lang="es-ES" dirty="0" err="1"/>
              <a:t>Listing</a:t>
            </a:r>
            <a:r>
              <a:rPr lang="es-ES" dirty="0"/>
              <a:t> 5.9</a:t>
            </a:r>
            <a:endParaRPr lang="es-UY" dirty="0"/>
          </a:p>
          <a:p>
            <a:endParaRPr lang="es-UY" dirty="0"/>
          </a:p>
        </p:txBody>
      </p:sp>
    </p:spTree>
    <p:extLst>
      <p:ext uri="{BB962C8B-B14F-4D97-AF65-F5344CB8AC3E}">
        <p14:creationId xmlns:p14="http://schemas.microsoft.com/office/powerpoint/2010/main" val="15489448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3" y="1081825"/>
            <a:ext cx="8865911" cy="4959537"/>
          </a:xfrm>
        </p:spPr>
        <p:txBody>
          <a:bodyPr>
            <a:normAutofit fontScale="92500"/>
          </a:bodyPr>
          <a:lstStyle/>
          <a:p>
            <a:pPr>
              <a:defRPr/>
            </a:pPr>
            <a:r>
              <a:rPr lang="es-ES" dirty="0"/>
              <a:t>Cuando llamo una función es en respuesta a un disparador que causó un evento. Cada evento tiene un objeto del evento para que viaje con el, por medio de la propiedad </a:t>
            </a:r>
            <a:r>
              <a:rPr lang="es-ES" dirty="0" err="1"/>
              <a:t>CurrentTarget</a:t>
            </a:r>
            <a:r>
              <a:rPr lang="es-ES" dirty="0"/>
              <a:t> que tiene todo tipo de artículos, incluido el objeto que viaja con el.</a:t>
            </a:r>
            <a:endParaRPr lang="es-UY" dirty="0"/>
          </a:p>
          <a:p>
            <a:pPr>
              <a:defRPr/>
            </a:pPr>
            <a:r>
              <a:rPr lang="es-ES" dirty="0"/>
              <a:t>En el ejemplo extraigo el valor seleccionado</a:t>
            </a:r>
          </a:p>
          <a:p>
            <a:pPr marL="0" indent="0">
              <a:buFont typeface="Arial" panose="020B0604020202020204" pitchFamily="34" charset="0"/>
              <a:buNone/>
              <a:defRPr/>
            </a:pPr>
            <a:r>
              <a:rPr lang="en-US" dirty="0"/>
              <a:t>&lt;</a:t>
            </a:r>
            <a:r>
              <a:rPr lang="en-US" dirty="0" err="1"/>
              <a:t>s:RadioButtonGroup</a:t>
            </a:r>
            <a:r>
              <a:rPr lang="en-US" dirty="0"/>
              <a:t> </a:t>
            </a:r>
            <a:r>
              <a:rPr lang="en-US" dirty="0" err="1"/>
              <a:t>itemClick</a:t>
            </a:r>
            <a:r>
              <a:rPr lang="en-US" dirty="0"/>
              <a:t>="</a:t>
            </a:r>
            <a:r>
              <a:rPr lang="en-US" dirty="0" err="1"/>
              <a:t>showMsg</a:t>
            </a:r>
            <a:r>
              <a:rPr lang="en-US" dirty="0"/>
              <a:t>(</a:t>
            </a:r>
            <a:r>
              <a:rPr lang="en-US" dirty="0" err="1"/>
              <a:t>event.currentTarget.selectedValue</a:t>
            </a:r>
            <a:r>
              <a:rPr lang="en-US" dirty="0"/>
              <a:t>)"/&gt;</a:t>
            </a:r>
            <a:endParaRPr lang="es-UY" dirty="0"/>
          </a:p>
          <a:p>
            <a:pPr>
              <a:defRPr/>
            </a:pPr>
            <a:r>
              <a:rPr lang="es-ES" dirty="0"/>
              <a:t>Pero puedo asignar un id</a:t>
            </a:r>
            <a:endParaRPr lang="es-UY" dirty="0"/>
          </a:p>
          <a:p>
            <a:pPr marL="0" indent="0">
              <a:buFont typeface="Arial" panose="020B0604020202020204" pitchFamily="34" charset="0"/>
              <a:buNone/>
              <a:defRPr/>
            </a:pPr>
            <a:r>
              <a:rPr lang="es-ES" dirty="0"/>
              <a:t>&lt;</a:t>
            </a:r>
            <a:r>
              <a:rPr lang="es-ES" dirty="0" err="1"/>
              <a:t>s:RadioButtonGroup</a:t>
            </a:r>
            <a:r>
              <a:rPr lang="es-ES" dirty="0"/>
              <a:t> id="Spam“ </a:t>
            </a:r>
            <a:r>
              <a:rPr lang="en-US" dirty="0" err="1"/>
              <a:t>itemClick</a:t>
            </a:r>
            <a:r>
              <a:rPr lang="en-US" dirty="0"/>
              <a:t>="</a:t>
            </a:r>
            <a:r>
              <a:rPr lang="en-US" dirty="0" err="1"/>
              <a:t>showMsg</a:t>
            </a:r>
            <a:r>
              <a:rPr lang="en-US" dirty="0"/>
              <a:t>(</a:t>
            </a:r>
            <a:r>
              <a:rPr lang="en-US" dirty="0" err="1"/>
              <a:t>Spam.selectedValue.toString</a:t>
            </a:r>
            <a:r>
              <a:rPr lang="en-US" dirty="0"/>
              <a:t>())"/&gt;</a:t>
            </a:r>
            <a:endParaRPr lang="es-UY" dirty="0"/>
          </a:p>
          <a:p>
            <a:pPr>
              <a:defRPr/>
            </a:pPr>
            <a:r>
              <a:rPr lang="es-ES" dirty="0"/>
              <a:t>Flex aprovecha el evento en si.</a:t>
            </a:r>
          </a:p>
          <a:p>
            <a:pPr marL="0" indent="0">
              <a:buFont typeface="Arial" panose="020B0604020202020204" pitchFamily="34" charset="0"/>
              <a:buNone/>
              <a:defRPr/>
            </a:pPr>
            <a:r>
              <a:rPr lang="es-UY" dirty="0"/>
              <a:t>Pasando Eventos a una función</a:t>
            </a:r>
          </a:p>
          <a:p>
            <a:pPr>
              <a:defRPr/>
            </a:pPr>
            <a:r>
              <a:rPr lang="es-ES" dirty="0"/>
              <a:t>Mas responsabilidad a la función, aumento la conciencia del origen de los datos, paso todo el objeto evento.</a:t>
            </a:r>
          </a:p>
          <a:p>
            <a:pPr>
              <a:defRPr/>
            </a:pPr>
            <a:r>
              <a:rPr lang="es-ES" dirty="0"/>
              <a:t>Uso el manejador de eventos, lo importante es saber el tipo del evento que estoy pasando e importar esa clase. (Flex API </a:t>
            </a:r>
            <a:r>
              <a:rPr lang="es-ES" dirty="0" err="1"/>
              <a:t>Class</a:t>
            </a:r>
            <a:r>
              <a:rPr lang="es-ES" dirty="0"/>
              <a:t> Referente) , </a:t>
            </a:r>
            <a:r>
              <a:rPr lang="es-ES" dirty="0" err="1"/>
              <a:t>clickear</a:t>
            </a:r>
            <a:r>
              <a:rPr lang="es-ES" dirty="0"/>
              <a:t> el control y presionar Shift+F2.</a:t>
            </a:r>
            <a:endParaRPr lang="es-UY" dirty="0"/>
          </a:p>
        </p:txBody>
      </p:sp>
    </p:spTree>
    <p:extLst>
      <p:ext uri="{BB962C8B-B14F-4D97-AF65-F5344CB8AC3E}">
        <p14:creationId xmlns:p14="http://schemas.microsoft.com/office/powerpoint/2010/main" val="31337092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UY" dirty="0"/>
              <a:t>Acceder directamente a propiedades </a:t>
            </a:r>
            <a:r>
              <a:rPr lang="es-UY" dirty="0" err="1"/>
              <a:t>Listing</a:t>
            </a:r>
            <a:r>
              <a:rPr lang="es-UY" dirty="0"/>
              <a:t> 5.10</a:t>
            </a:r>
            <a:br>
              <a:rPr lang="es-UY" dirty="0"/>
            </a:br>
            <a:endParaRPr lang="es-UY" dirty="0"/>
          </a:p>
        </p:txBody>
      </p:sp>
      <p:sp>
        <p:nvSpPr>
          <p:cNvPr id="3" name="Marcador de contenido 2"/>
          <p:cNvSpPr>
            <a:spLocks noGrp="1"/>
          </p:cNvSpPr>
          <p:nvPr>
            <p:ph idx="1"/>
          </p:nvPr>
        </p:nvSpPr>
        <p:spPr/>
        <p:txBody>
          <a:bodyPr>
            <a:normAutofit fontScale="77500" lnSpcReduction="20000"/>
          </a:bodyPr>
          <a:lstStyle/>
          <a:p>
            <a:pPr>
              <a:defRPr/>
            </a:pPr>
            <a:r>
              <a:rPr lang="es-ES" dirty="0" err="1"/>
              <a:t>Listing</a:t>
            </a:r>
            <a:r>
              <a:rPr lang="es-ES" dirty="0"/>
              <a:t> 5.10</a:t>
            </a:r>
            <a:endParaRPr lang="en-US" dirty="0"/>
          </a:p>
          <a:p>
            <a:pPr>
              <a:defRPr/>
            </a:pPr>
            <a:r>
              <a:rPr lang="es-ES" dirty="0"/>
              <a:t>Puedo responder a un evento en el control de entrada si lo deseo, pero como accedo al valor del control, puedo hacerlo cuando quiera, por ejemplo al presionar el </a:t>
            </a:r>
            <a:r>
              <a:rPr lang="es-ES" dirty="0" err="1"/>
              <a:t>submit</a:t>
            </a:r>
            <a:r>
              <a:rPr lang="es-ES" dirty="0"/>
              <a:t> </a:t>
            </a:r>
            <a:r>
              <a:rPr lang="es-ES" dirty="0" err="1"/>
              <a:t>Button</a:t>
            </a:r>
            <a:r>
              <a:rPr lang="es-ES" dirty="0"/>
              <a:t>.</a:t>
            </a:r>
            <a:endParaRPr lang="es-UY" dirty="0"/>
          </a:p>
          <a:p>
            <a:pPr>
              <a:defRPr/>
            </a:pPr>
            <a:r>
              <a:rPr lang="es-ES" dirty="0"/>
              <a:t>Se puede combinar esto con otras técnicas antes mencionadas</a:t>
            </a:r>
          </a:p>
          <a:p>
            <a:pPr>
              <a:defRPr/>
            </a:pPr>
            <a:r>
              <a:rPr lang="es-ES" dirty="0"/>
              <a:t>En siguiente ejemplo se usa el manejador de eventos para validar el valor del input usando una muy desacoplada función que no conoce de donde viene el valor.</a:t>
            </a:r>
            <a:endParaRPr lang="es-UY" dirty="0"/>
          </a:p>
          <a:p>
            <a:pPr marL="0" indent="0">
              <a:buFont typeface="Arial" panose="020B0604020202020204" pitchFamily="34" charset="0"/>
              <a:buNone/>
              <a:defRPr/>
            </a:pPr>
            <a:r>
              <a:rPr lang="es-UY" dirty="0"/>
              <a:t>Combinando técnicas para acceder a los valores de un control</a:t>
            </a:r>
          </a:p>
          <a:p>
            <a:pPr>
              <a:defRPr/>
            </a:pPr>
            <a:r>
              <a:rPr lang="es-ES" dirty="0" err="1"/>
              <a:t>Listing</a:t>
            </a:r>
            <a:r>
              <a:rPr lang="es-ES" dirty="0"/>
              <a:t> 5.11</a:t>
            </a:r>
            <a:endParaRPr lang="en-US" dirty="0"/>
          </a:p>
          <a:p>
            <a:pPr marL="0" indent="0">
              <a:buFont typeface="Arial" panose="020B0604020202020204" pitchFamily="34" charset="0"/>
              <a:buNone/>
              <a:defRPr/>
            </a:pPr>
            <a:r>
              <a:rPr lang="es-UY" dirty="0"/>
              <a:t>Que enfoque utilizar?</a:t>
            </a:r>
            <a:endParaRPr lang="en-US" dirty="0"/>
          </a:p>
          <a:p>
            <a:pPr>
              <a:defRPr/>
            </a:pPr>
            <a:r>
              <a:rPr lang="es-ES" dirty="0"/>
              <a:t>Los mas puristas pueden inclinarse por una u otra forma de trabajar con los valores de los controles.  Invertir tiempo en que una función sea reutilizable tiene su beneficio a largo plazo.</a:t>
            </a:r>
            <a:endParaRPr lang="es-UY" dirty="0"/>
          </a:p>
          <a:p>
            <a:pPr>
              <a:defRPr/>
            </a:pPr>
            <a:r>
              <a:rPr lang="es-ES" dirty="0"/>
              <a:t>La realidad es que no hay una forma correcta o incorrecta, hay que evaluar  tamaño de la aplicación, su esperanza de vida, y otros temas. Si tenemos por objetivo un proyecto o prueba de concepto rápido no se justifica invertir mucho tiempo.</a:t>
            </a:r>
          </a:p>
          <a:p>
            <a:pPr>
              <a:defRPr/>
            </a:pPr>
            <a:r>
              <a:rPr lang="es-UY" dirty="0"/>
              <a:t>Combinando técnicas para acceder a los valores de un control</a:t>
            </a:r>
          </a:p>
          <a:p>
            <a:endParaRPr lang="es-UY" dirty="0"/>
          </a:p>
        </p:txBody>
      </p:sp>
    </p:spTree>
    <p:extLst>
      <p:ext uri="{BB962C8B-B14F-4D97-AF65-F5344CB8AC3E}">
        <p14:creationId xmlns:p14="http://schemas.microsoft.com/office/powerpoint/2010/main" val="2708213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0" y="360609"/>
            <a:ext cx="8596313" cy="875763"/>
          </a:xfrm>
        </p:spPr>
        <p:txBody>
          <a:bodyPr/>
          <a:lstStyle/>
          <a:p>
            <a:r>
              <a:rPr lang="es-UY" dirty="0" err="1" smtClean="0"/>
              <a:t>Spark</a:t>
            </a:r>
            <a:r>
              <a:rPr lang="es-UY" dirty="0" smtClean="0"/>
              <a:t> vs Halo (MX)</a:t>
            </a:r>
            <a:endParaRPr lang="es-UY" dirty="0"/>
          </a:p>
        </p:txBody>
      </p:sp>
      <p:sp>
        <p:nvSpPr>
          <p:cNvPr id="3" name="Marcador de contenido 2"/>
          <p:cNvSpPr>
            <a:spLocks noGrp="1"/>
          </p:cNvSpPr>
          <p:nvPr>
            <p:ph idx="4294967295"/>
          </p:nvPr>
        </p:nvSpPr>
        <p:spPr>
          <a:xfrm>
            <a:off x="154546" y="1120461"/>
            <a:ext cx="8596313" cy="5563673"/>
          </a:xfrm>
        </p:spPr>
        <p:txBody>
          <a:bodyPr>
            <a:normAutofit fontScale="92500" lnSpcReduction="20000"/>
          </a:bodyPr>
          <a:lstStyle/>
          <a:p>
            <a:r>
              <a:rPr lang="es-UY" dirty="0" smtClean="0"/>
              <a:t>A continuación se comparan los </a:t>
            </a:r>
            <a:r>
              <a:rPr lang="es-UY" dirty="0"/>
              <a:t>componentes de Halo también conocidos componentes MX, y los componentes de flex4 que es una nueva generación de componentes denominada </a:t>
            </a:r>
            <a:r>
              <a:rPr lang="es-UY" dirty="0" err="1" smtClean="0"/>
              <a:t>Spark</a:t>
            </a:r>
            <a:r>
              <a:rPr lang="es-UY" dirty="0" smtClean="0"/>
              <a:t>.</a:t>
            </a:r>
          </a:p>
          <a:p>
            <a:endParaRPr lang="es-UY" dirty="0"/>
          </a:p>
          <a:p>
            <a:r>
              <a:rPr lang="es-UY" dirty="0" smtClean="0"/>
              <a:t>Los </a:t>
            </a:r>
            <a:r>
              <a:rPr lang="es-UY" dirty="0"/>
              <a:t>componentes de </a:t>
            </a:r>
            <a:r>
              <a:rPr lang="es-UY" dirty="0" err="1"/>
              <a:t>Spark</a:t>
            </a:r>
            <a:r>
              <a:rPr lang="es-UY" dirty="0"/>
              <a:t> tienen un conjunto de reglas  diferentes a los de Halo/MX cuando se trata de posicionamiento, dimensionamiento y </a:t>
            </a:r>
            <a:r>
              <a:rPr lang="es-UY" dirty="0" smtClean="0"/>
              <a:t>diseño.</a:t>
            </a:r>
          </a:p>
          <a:p>
            <a:endParaRPr lang="es-UY" dirty="0" smtClean="0"/>
          </a:p>
          <a:p>
            <a:r>
              <a:rPr lang="es-UY" dirty="0" smtClean="0"/>
              <a:t>El </a:t>
            </a:r>
            <a:r>
              <a:rPr lang="es-UY" dirty="0" err="1" smtClean="0"/>
              <a:t>layout</a:t>
            </a:r>
            <a:r>
              <a:rPr lang="es-UY" dirty="0" smtClean="0"/>
              <a:t> se maneja </a:t>
            </a:r>
            <a:r>
              <a:rPr lang="es-UY" dirty="0" err="1" smtClean="0"/>
              <a:t>atravez</a:t>
            </a:r>
            <a:r>
              <a:rPr lang="es-UY" dirty="0" smtClean="0"/>
              <a:t> del controlador de distribución el cual utiliza las siguientes etapas para averiguar la posición y el tamaño de cada componente</a:t>
            </a:r>
          </a:p>
          <a:p>
            <a:pPr lvl="1"/>
            <a:r>
              <a:rPr lang="es-UY" dirty="0" err="1" smtClean="0"/>
              <a:t>Commitment</a:t>
            </a:r>
            <a:r>
              <a:rPr lang="es-UY" dirty="0" smtClean="0"/>
              <a:t> </a:t>
            </a:r>
            <a:r>
              <a:rPr lang="es-UY" dirty="0" err="1"/>
              <a:t>pass</a:t>
            </a:r>
            <a:r>
              <a:rPr lang="es-UY" dirty="0"/>
              <a:t> </a:t>
            </a:r>
            <a:endParaRPr lang="es-UY" dirty="0" smtClean="0"/>
          </a:p>
          <a:p>
            <a:pPr lvl="1"/>
            <a:r>
              <a:rPr lang="es-UY" dirty="0" err="1" smtClean="0"/>
              <a:t>Measurement</a:t>
            </a:r>
            <a:r>
              <a:rPr lang="es-UY" dirty="0" smtClean="0"/>
              <a:t> </a:t>
            </a:r>
            <a:r>
              <a:rPr lang="es-UY" dirty="0" err="1"/>
              <a:t>pass</a:t>
            </a:r>
            <a:r>
              <a:rPr lang="es-UY" dirty="0"/>
              <a:t> </a:t>
            </a:r>
            <a:endParaRPr lang="es-UY" dirty="0" smtClean="0"/>
          </a:p>
          <a:p>
            <a:pPr lvl="1"/>
            <a:r>
              <a:rPr lang="es-UY" dirty="0" err="1" smtClean="0"/>
              <a:t>Layout</a:t>
            </a:r>
            <a:r>
              <a:rPr lang="es-UY" dirty="0" smtClean="0"/>
              <a:t> </a:t>
            </a:r>
            <a:r>
              <a:rPr lang="es-UY" dirty="0" err="1" smtClean="0"/>
              <a:t>pass</a:t>
            </a:r>
            <a:endParaRPr lang="es-UY" dirty="0" smtClean="0"/>
          </a:p>
          <a:p>
            <a:pPr lvl="1"/>
            <a:endParaRPr lang="es-UY" dirty="0" smtClean="0"/>
          </a:p>
          <a:p>
            <a:r>
              <a:rPr lang="es-UY" dirty="0" smtClean="0"/>
              <a:t>Cada contendor </a:t>
            </a:r>
            <a:r>
              <a:rPr lang="es-UY" dirty="0" err="1" smtClean="0"/>
              <a:t>Spark</a:t>
            </a:r>
            <a:r>
              <a:rPr lang="es-UY" dirty="0" smtClean="0"/>
              <a:t> soporta el cambio de su </a:t>
            </a:r>
            <a:r>
              <a:rPr lang="es-UY" dirty="0" err="1" smtClean="0"/>
              <a:t>layout</a:t>
            </a:r>
            <a:r>
              <a:rPr lang="es-UY" dirty="0" smtClean="0"/>
              <a:t> por cualquiera de los siguientes</a:t>
            </a:r>
          </a:p>
          <a:p>
            <a:pPr lvl="1"/>
            <a:r>
              <a:rPr lang="es-UY" dirty="0" err="1" smtClean="0"/>
              <a:t>BasicLayout</a:t>
            </a:r>
            <a:endParaRPr lang="es-UY" dirty="0" smtClean="0"/>
          </a:p>
          <a:p>
            <a:pPr lvl="1"/>
            <a:r>
              <a:rPr lang="es-UY" dirty="0" err="1" smtClean="0"/>
              <a:t>HorizontalLayout</a:t>
            </a:r>
            <a:endParaRPr lang="es-UY" dirty="0" smtClean="0"/>
          </a:p>
          <a:p>
            <a:pPr lvl="1"/>
            <a:r>
              <a:rPr lang="es-UY" dirty="0" err="1" smtClean="0"/>
              <a:t>VericalLayout</a:t>
            </a:r>
            <a:endParaRPr lang="es-UY" dirty="0" smtClean="0"/>
          </a:p>
          <a:p>
            <a:pPr lvl="1"/>
            <a:r>
              <a:rPr lang="es-UY" dirty="0" err="1" smtClean="0"/>
              <a:t>TileLayout</a:t>
            </a:r>
            <a:endParaRPr lang="es-UY" dirty="0" smtClean="0"/>
          </a:p>
          <a:p>
            <a:endParaRPr lang="es-UY" dirty="0"/>
          </a:p>
        </p:txBody>
      </p:sp>
    </p:spTree>
    <p:extLst>
      <p:ext uri="{BB962C8B-B14F-4D97-AF65-F5344CB8AC3E}">
        <p14:creationId xmlns:p14="http://schemas.microsoft.com/office/powerpoint/2010/main" val="41448185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090411"/>
          </a:xfrm>
        </p:spPr>
        <p:txBody>
          <a:bodyPr/>
          <a:lstStyle/>
          <a:p>
            <a:r>
              <a:rPr lang="es-ES" dirty="0" smtClean="0"/>
              <a:t>Validación</a:t>
            </a:r>
            <a:endParaRPr lang="es-UY" dirty="0"/>
          </a:p>
        </p:txBody>
      </p:sp>
      <p:sp>
        <p:nvSpPr>
          <p:cNvPr id="3" name="Marcador de contenido 2"/>
          <p:cNvSpPr>
            <a:spLocks noGrp="1"/>
          </p:cNvSpPr>
          <p:nvPr>
            <p:ph idx="1"/>
          </p:nvPr>
        </p:nvSpPr>
        <p:spPr>
          <a:xfrm>
            <a:off x="677334" y="1700011"/>
            <a:ext cx="8596668" cy="4341351"/>
          </a:xfrm>
        </p:spPr>
        <p:txBody>
          <a:bodyPr>
            <a:normAutofit fontScale="85000" lnSpcReduction="10000"/>
          </a:bodyPr>
          <a:lstStyle/>
          <a:p>
            <a:pPr>
              <a:defRPr/>
            </a:pPr>
            <a:r>
              <a:rPr lang="es-ES" dirty="0"/>
              <a:t>Flex proporciona un mecanismo de validación en tiempo real (teléfono, mails, mas)</a:t>
            </a:r>
          </a:p>
          <a:p>
            <a:pPr>
              <a:defRPr/>
            </a:pPr>
            <a:r>
              <a:rPr lang="es-ES" dirty="0"/>
              <a:t>HTML con JavaScript resuelve algo de la validación</a:t>
            </a:r>
          </a:p>
          <a:p>
            <a:pPr marL="0" indent="0">
              <a:buFont typeface="Arial" panose="020B0604020202020204" pitchFamily="34" charset="0"/>
              <a:buNone/>
              <a:defRPr/>
            </a:pPr>
            <a:r>
              <a:rPr lang="es-ES" dirty="0"/>
              <a:t>Formas</a:t>
            </a:r>
          </a:p>
          <a:p>
            <a:pPr>
              <a:defRPr/>
            </a:pPr>
            <a:r>
              <a:rPr lang="es-ES" b="1" dirty="0"/>
              <a:t>Validación en tiempo real</a:t>
            </a:r>
            <a:r>
              <a:rPr lang="es-ES" dirty="0"/>
              <a:t>: todas las interacciones de teclas o el ratón, la aplicación comprueba si los datos de entrada son como se esperaban o requerían.</a:t>
            </a:r>
          </a:p>
          <a:p>
            <a:pPr>
              <a:defRPr/>
            </a:pPr>
            <a:r>
              <a:rPr lang="es-ES" b="1" dirty="0"/>
              <a:t>Validación del valor </a:t>
            </a:r>
            <a:r>
              <a:rPr lang="es-ES" b="1" dirty="0" err="1"/>
              <a:t>comiteado</a:t>
            </a:r>
            <a:r>
              <a:rPr lang="es-ES" dirty="0"/>
              <a:t>: similar al tiempo real, excepto que en lugar de evaluar cada golpe de teclado, la aplicación espera hasta que el usuario haya rellenado el campo completo y confirme la entrada (por ejemplo, pulsando </a:t>
            </a:r>
            <a:r>
              <a:rPr lang="es-ES" dirty="0" err="1"/>
              <a:t>Enter</a:t>
            </a:r>
            <a:r>
              <a:rPr lang="es-ES" dirty="0"/>
              <a:t> o pulsar </a:t>
            </a:r>
            <a:r>
              <a:rPr lang="es-ES" dirty="0" err="1"/>
              <a:t>Tab</a:t>
            </a:r>
            <a:r>
              <a:rPr lang="es-ES" dirty="0"/>
              <a:t> para cambiar los campos).</a:t>
            </a:r>
          </a:p>
          <a:p>
            <a:pPr>
              <a:defRPr/>
            </a:pPr>
            <a:r>
              <a:rPr lang="es-ES" b="1" dirty="0"/>
              <a:t>Traspaso de validación: </a:t>
            </a:r>
            <a:r>
              <a:rPr lang="es-ES" dirty="0"/>
              <a:t> Por lo general, el resultado de golpear un botón de envío, este tipo de validación pasa a través de todas las entradas de formulario para asegurarse de que todo está validado a la vez.</a:t>
            </a:r>
          </a:p>
          <a:p>
            <a:pPr>
              <a:defRPr/>
            </a:pPr>
            <a:r>
              <a:rPr lang="es-ES" b="1" dirty="0" err="1"/>
              <a:t>Scripted</a:t>
            </a:r>
            <a:r>
              <a:rPr lang="es-ES" b="1" dirty="0"/>
              <a:t> </a:t>
            </a:r>
            <a:r>
              <a:rPr lang="es-ES" b="1" dirty="0" err="1"/>
              <a:t>validation</a:t>
            </a:r>
            <a:r>
              <a:rPr lang="es-ES" b="1" dirty="0"/>
              <a:t>:</a:t>
            </a:r>
            <a:r>
              <a:rPr lang="es-ES" dirty="0"/>
              <a:t> </a:t>
            </a:r>
            <a:r>
              <a:rPr lang="es-ES" b="1" dirty="0"/>
              <a:t> </a:t>
            </a:r>
            <a:r>
              <a:rPr lang="es-ES" dirty="0"/>
              <a:t>usando </a:t>
            </a:r>
            <a:r>
              <a:rPr lang="es-ES" dirty="0" err="1"/>
              <a:t>ActionScript</a:t>
            </a:r>
            <a:r>
              <a:rPr lang="es-ES" dirty="0"/>
              <a:t> puedes crear validadores dinámicamente, incluso reutilizar el mismo validador en múltiples elementos.</a:t>
            </a:r>
          </a:p>
          <a:p>
            <a:pPr marL="0" indent="0">
              <a:buFont typeface="Arial" panose="020B0604020202020204" pitchFamily="34" charset="0"/>
              <a:buNone/>
              <a:defRPr/>
            </a:pPr>
            <a:r>
              <a:rPr lang="es-ES" dirty="0"/>
              <a:t>La validación es alertando sobre el usuario y el desarrollador que no se cumplen ciertos criterios. El desarrollador tiene que determinar la forma de aplicar la validación que solicita al usuario en cuanto a lo que hay que hacer para cumplir con los requisitos de la aplicación.</a:t>
            </a:r>
            <a:endParaRPr lang="es-UY" dirty="0"/>
          </a:p>
        </p:txBody>
      </p:sp>
    </p:spTree>
    <p:extLst>
      <p:ext uri="{BB962C8B-B14F-4D97-AF65-F5344CB8AC3E}">
        <p14:creationId xmlns:p14="http://schemas.microsoft.com/office/powerpoint/2010/main" val="27459462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Validadores </a:t>
            </a:r>
            <a:r>
              <a:rPr lang="es-UY" dirty="0" smtClean="0"/>
              <a:t>Empotrados</a:t>
            </a:r>
            <a:endParaRPr lang="es-UY" dirty="0"/>
          </a:p>
        </p:txBody>
      </p:sp>
      <p:sp>
        <p:nvSpPr>
          <p:cNvPr id="3" name="Marcador de contenido 2"/>
          <p:cNvSpPr>
            <a:spLocks noGrp="1"/>
          </p:cNvSpPr>
          <p:nvPr>
            <p:ph idx="1"/>
          </p:nvPr>
        </p:nvSpPr>
        <p:spPr>
          <a:xfrm>
            <a:off x="677334" y="1930401"/>
            <a:ext cx="8596668" cy="4110962"/>
          </a:xfrm>
        </p:spPr>
        <p:txBody>
          <a:bodyPr>
            <a:normAutofit/>
          </a:bodyPr>
          <a:lstStyle/>
          <a:p>
            <a:pPr>
              <a:defRPr/>
            </a:pPr>
            <a:r>
              <a:rPr lang="es-ES" dirty="0"/>
              <a:t>Flex viene con un número de validadores incorporados. Cada uno es un descendiente del padre validador clase, por lo que lleva a un conjunto común de propiedades, métodos y eventos. El equipo Flex de Adobe amplió la clase de validador para crear validadores </a:t>
            </a:r>
            <a:r>
              <a:rPr lang="es-ES" dirty="0" err="1"/>
              <a:t>premontados</a:t>
            </a:r>
            <a:r>
              <a:rPr lang="es-ES" dirty="0"/>
              <a:t>, cada uno lleva propiedades relevantes a su contexto.</a:t>
            </a:r>
          </a:p>
          <a:p>
            <a:pPr marL="0" indent="0">
              <a:buFont typeface="Arial" panose="020B0604020202020204" pitchFamily="34" charset="0"/>
              <a:buNone/>
              <a:defRPr/>
            </a:pPr>
            <a:r>
              <a:rPr lang="es-ES" dirty="0"/>
              <a:t>Validador</a:t>
            </a:r>
          </a:p>
          <a:p>
            <a:pPr>
              <a:defRPr/>
            </a:pPr>
            <a:r>
              <a:rPr lang="es-ES" dirty="0"/>
              <a:t>El validador padre sirve como </a:t>
            </a:r>
            <a:r>
              <a:rPr lang="es-ES" dirty="0" err="1"/>
              <a:t>template</a:t>
            </a:r>
            <a:r>
              <a:rPr lang="es-ES" dirty="0"/>
              <a:t> para los demás validadores derivados de este</a:t>
            </a:r>
          </a:p>
          <a:p>
            <a:pPr>
              <a:defRPr/>
            </a:pPr>
            <a:r>
              <a:rPr lang="es-ES" dirty="0"/>
              <a:t>Sirve para corroborar si el usuario le dio un valor a un control que es apuntado por el validador</a:t>
            </a:r>
          </a:p>
          <a:p>
            <a:pPr>
              <a:defRPr/>
            </a:pPr>
            <a:r>
              <a:rPr lang="es-ES" dirty="0"/>
              <a:t>Usando la api, se puede ver la cantidad de propiedades que el validador soporta y como es padre, todos los hijos las heredan.</a:t>
            </a:r>
          </a:p>
          <a:p>
            <a:endParaRPr lang="es-UY" dirty="0"/>
          </a:p>
        </p:txBody>
      </p:sp>
    </p:spTree>
    <p:extLst>
      <p:ext uri="{BB962C8B-B14F-4D97-AF65-F5344CB8AC3E}">
        <p14:creationId xmlns:p14="http://schemas.microsoft.com/office/powerpoint/2010/main" val="24927156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Las </a:t>
            </a:r>
            <a:r>
              <a:rPr lang="en-US" dirty="0" err="1"/>
              <a:t>propiedades</a:t>
            </a:r>
            <a:r>
              <a:rPr lang="en-US" dirty="0"/>
              <a:t> clave y </a:t>
            </a:r>
            <a:r>
              <a:rPr lang="es-UY" dirty="0"/>
              <a:t>funciones</a:t>
            </a:r>
            <a:r>
              <a:rPr lang="en-US" dirty="0"/>
              <a:t> del </a:t>
            </a:r>
            <a:r>
              <a:rPr lang="es-UY" dirty="0"/>
              <a:t>componente</a:t>
            </a:r>
            <a:r>
              <a:rPr lang="en-US" dirty="0"/>
              <a:t> </a:t>
            </a:r>
            <a:r>
              <a:rPr lang="es-UY" dirty="0"/>
              <a:t>validador</a:t>
            </a:r>
          </a:p>
        </p:txBody>
      </p:sp>
      <p:sp>
        <p:nvSpPr>
          <p:cNvPr id="3" name="Marcador de contenido 2"/>
          <p:cNvSpPr>
            <a:spLocks noGrp="1"/>
          </p:cNvSpPr>
          <p:nvPr>
            <p:ph idx="1"/>
          </p:nvPr>
        </p:nvSpPr>
        <p:spPr/>
        <p:txBody>
          <a:bodyPr/>
          <a:lstStyle/>
          <a:p>
            <a:pPr lvl="1"/>
            <a:r>
              <a:rPr lang="es-UY" dirty="0" err="1">
                <a:solidFill>
                  <a:srgbClr val="000000"/>
                </a:solidFill>
              </a:rPr>
              <a:t>Enabled</a:t>
            </a:r>
            <a:endParaRPr lang="es-UY" dirty="0">
              <a:solidFill>
                <a:srgbClr val="000000"/>
              </a:solidFill>
            </a:endParaRPr>
          </a:p>
          <a:p>
            <a:pPr lvl="1"/>
            <a:r>
              <a:rPr lang="es-UY" dirty="0" err="1">
                <a:solidFill>
                  <a:srgbClr val="000000"/>
                </a:solidFill>
              </a:rPr>
              <a:t>Required</a:t>
            </a:r>
            <a:endParaRPr lang="es-UY" dirty="0">
              <a:solidFill>
                <a:srgbClr val="000000"/>
              </a:solidFill>
            </a:endParaRPr>
          </a:p>
          <a:p>
            <a:pPr lvl="1"/>
            <a:r>
              <a:rPr lang="es-UY" dirty="0" err="1">
                <a:solidFill>
                  <a:srgbClr val="000000"/>
                </a:solidFill>
              </a:rPr>
              <a:t>RequiredFieldError</a:t>
            </a:r>
            <a:endParaRPr lang="es-UY" dirty="0">
              <a:solidFill>
                <a:srgbClr val="000000"/>
              </a:solidFill>
            </a:endParaRPr>
          </a:p>
          <a:p>
            <a:pPr lvl="1"/>
            <a:r>
              <a:rPr lang="es-UY" dirty="0" err="1">
                <a:solidFill>
                  <a:srgbClr val="000000"/>
                </a:solidFill>
              </a:rPr>
              <a:t>Source</a:t>
            </a:r>
            <a:endParaRPr lang="es-UY" dirty="0">
              <a:solidFill>
                <a:srgbClr val="000000"/>
              </a:solidFill>
            </a:endParaRPr>
          </a:p>
          <a:p>
            <a:pPr lvl="1"/>
            <a:r>
              <a:rPr lang="es-UY" dirty="0" err="1"/>
              <a:t>Property</a:t>
            </a:r>
            <a:endParaRPr lang="es-UY" dirty="0"/>
          </a:p>
          <a:p>
            <a:pPr lvl="1"/>
            <a:r>
              <a:rPr lang="es-UY" dirty="0" err="1"/>
              <a:t>Listener</a:t>
            </a:r>
            <a:endParaRPr lang="es-UY" dirty="0"/>
          </a:p>
          <a:p>
            <a:pPr lvl="1"/>
            <a:r>
              <a:rPr lang="es-UY" dirty="0" err="1"/>
              <a:t>Valid</a:t>
            </a:r>
            <a:endParaRPr lang="es-UY" dirty="0"/>
          </a:p>
          <a:p>
            <a:pPr lvl="1"/>
            <a:r>
              <a:rPr lang="es-UY" dirty="0" err="1"/>
              <a:t>Invalid</a:t>
            </a:r>
            <a:r>
              <a:rPr lang="es-UY" dirty="0"/>
              <a:t>	</a:t>
            </a:r>
          </a:p>
          <a:p>
            <a:pPr lvl="1"/>
            <a:r>
              <a:rPr lang="es-UY" dirty="0" err="1"/>
              <a:t>Trigger</a:t>
            </a:r>
            <a:endParaRPr lang="es-UY" dirty="0"/>
          </a:p>
          <a:p>
            <a:pPr lvl="1"/>
            <a:r>
              <a:rPr lang="es-UY" dirty="0" err="1"/>
              <a:t>triggerEvent</a:t>
            </a:r>
            <a:endParaRPr lang="es-UY" dirty="0"/>
          </a:p>
          <a:p>
            <a:endParaRPr lang="es-UY" dirty="0"/>
          </a:p>
        </p:txBody>
      </p:sp>
    </p:spTree>
    <p:extLst>
      <p:ext uri="{BB962C8B-B14F-4D97-AF65-F5344CB8AC3E}">
        <p14:creationId xmlns:p14="http://schemas.microsoft.com/office/powerpoint/2010/main" val="19269746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Métodos de Validación</a:t>
            </a:r>
          </a:p>
        </p:txBody>
      </p:sp>
      <p:sp>
        <p:nvSpPr>
          <p:cNvPr id="3" name="Marcador de contenido 2"/>
          <p:cNvSpPr>
            <a:spLocks noGrp="1"/>
          </p:cNvSpPr>
          <p:nvPr>
            <p:ph idx="1"/>
          </p:nvPr>
        </p:nvSpPr>
        <p:spPr/>
        <p:txBody>
          <a:bodyPr/>
          <a:lstStyle/>
          <a:p>
            <a:pPr marL="0" indent="0">
              <a:buNone/>
            </a:pPr>
            <a:r>
              <a:rPr lang="es-ES" sz="2400" b="1" dirty="0"/>
              <a:t>Validaciones:</a:t>
            </a:r>
            <a:endParaRPr lang="es-ES" sz="2400" dirty="0"/>
          </a:p>
          <a:p>
            <a:pPr>
              <a:buFont typeface="Wingdings" pitchFamily="2" charset="2"/>
              <a:buChar char="Ø"/>
            </a:pPr>
            <a:r>
              <a:rPr lang="es-ES" dirty="0"/>
              <a:t>Que son los </a:t>
            </a:r>
            <a:r>
              <a:rPr lang="es-ES" dirty="0" err="1"/>
              <a:t>Validators</a:t>
            </a:r>
            <a:r>
              <a:rPr lang="es-ES" dirty="0"/>
              <a:t>.</a:t>
            </a:r>
          </a:p>
          <a:p>
            <a:pPr>
              <a:buFont typeface="Wingdings" pitchFamily="2" charset="2"/>
              <a:buChar char="Ø"/>
            </a:pPr>
            <a:r>
              <a:rPr lang="es-ES" dirty="0"/>
              <a:t>Otras formas de Validación.</a:t>
            </a:r>
          </a:p>
          <a:p>
            <a:pPr lvl="1">
              <a:buFont typeface="Wingdings" pitchFamily="2" charset="2"/>
              <a:buChar char="Ø"/>
            </a:pPr>
            <a:r>
              <a:rPr lang="es-ES" sz="1500" b="1" dirty="0"/>
              <a:t>Validación en tiempo real</a:t>
            </a:r>
            <a:r>
              <a:rPr lang="es-ES" sz="1500" dirty="0"/>
              <a:t>: </a:t>
            </a:r>
          </a:p>
          <a:p>
            <a:pPr lvl="1">
              <a:buFont typeface="Wingdings" pitchFamily="2" charset="2"/>
              <a:buChar char="Ø"/>
            </a:pPr>
            <a:r>
              <a:rPr lang="es-ES" sz="1500" b="1" dirty="0"/>
              <a:t>Pass-</a:t>
            </a:r>
            <a:r>
              <a:rPr lang="es-ES" sz="1500" b="1" dirty="0" err="1"/>
              <a:t>through</a:t>
            </a:r>
            <a:r>
              <a:rPr lang="es-ES" sz="1500" b="1" dirty="0"/>
              <a:t> o por traspaso</a:t>
            </a:r>
            <a:r>
              <a:rPr lang="es-ES" sz="1500" dirty="0"/>
              <a:t>:</a:t>
            </a:r>
          </a:p>
          <a:p>
            <a:pPr lvl="1">
              <a:buFont typeface="Wingdings" pitchFamily="2" charset="2"/>
              <a:buChar char="Ø"/>
            </a:pPr>
            <a:r>
              <a:rPr lang="es-ES" sz="1500" b="1" dirty="0"/>
              <a:t>Validaciones por script</a:t>
            </a:r>
            <a:r>
              <a:rPr lang="es-ES" sz="1500" dirty="0"/>
              <a:t>:</a:t>
            </a:r>
            <a:endParaRPr lang="es-ES" sz="1400" dirty="0"/>
          </a:p>
          <a:p>
            <a:endParaRPr lang="es-UY" dirty="0"/>
          </a:p>
        </p:txBody>
      </p:sp>
    </p:spTree>
    <p:extLst>
      <p:ext uri="{BB962C8B-B14F-4D97-AF65-F5344CB8AC3E}">
        <p14:creationId xmlns:p14="http://schemas.microsoft.com/office/powerpoint/2010/main" val="36519447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Validators</a:t>
            </a:r>
            <a:r>
              <a:rPr lang="es-UY" dirty="0"/>
              <a:t/>
            </a:r>
            <a:br>
              <a:rPr lang="es-UY" dirty="0"/>
            </a:br>
            <a:endParaRPr lang="es-UY" dirty="0"/>
          </a:p>
        </p:txBody>
      </p:sp>
      <p:sp>
        <p:nvSpPr>
          <p:cNvPr id="3" name="Marcador de contenido 2"/>
          <p:cNvSpPr>
            <a:spLocks noGrp="1"/>
          </p:cNvSpPr>
          <p:nvPr>
            <p:ph idx="1"/>
          </p:nvPr>
        </p:nvSpPr>
        <p:spPr/>
        <p:txBody>
          <a:bodyPr/>
          <a:lstStyle/>
          <a:p>
            <a:r>
              <a:rPr lang="es-ES" sz="1900" b="1" dirty="0"/>
              <a:t>Características:</a:t>
            </a:r>
          </a:p>
          <a:p>
            <a:pPr lvl="1"/>
            <a:r>
              <a:rPr lang="es-ES" sz="1900" dirty="0"/>
              <a:t>Puede rodear el componente asignado con un color para señalar un error.</a:t>
            </a:r>
          </a:p>
          <a:p>
            <a:pPr lvl="1"/>
            <a:r>
              <a:rPr lang="es-ES" sz="1900" dirty="0"/>
              <a:t>Puede </a:t>
            </a:r>
            <a:r>
              <a:rPr lang="es-ES" sz="1900" dirty="0" err="1"/>
              <a:t>customisarse</a:t>
            </a:r>
            <a:r>
              <a:rPr lang="es-ES" sz="1900" dirty="0"/>
              <a:t> un mensaje para el error en cuestión.</a:t>
            </a:r>
          </a:p>
          <a:p>
            <a:pPr lvl="1"/>
            <a:r>
              <a:rPr lang="es-ES" sz="1900" dirty="0"/>
              <a:t>Necesitan ser activados mediante una acción denominada “</a:t>
            </a:r>
            <a:r>
              <a:rPr lang="es-ES" sz="1900" dirty="0" err="1"/>
              <a:t>trigger</a:t>
            </a:r>
            <a:r>
              <a:rPr lang="es-ES" sz="1900" dirty="0"/>
              <a:t>”.</a:t>
            </a:r>
          </a:p>
          <a:p>
            <a:pPr lvl="1"/>
            <a:r>
              <a:rPr lang="es-ES" sz="1900" dirty="0"/>
              <a:t>Se valida la propiedad </a:t>
            </a:r>
            <a:r>
              <a:rPr lang="es-ES" sz="1900" dirty="0" err="1"/>
              <a:t>text</a:t>
            </a:r>
            <a:endParaRPr lang="es-ES" sz="1900" dirty="0"/>
          </a:p>
          <a:p>
            <a:pPr lvl="1"/>
            <a:r>
              <a:rPr lang="es-ES" sz="1900" dirty="0"/>
              <a:t>Por defecto si la caja esta vacío dará un error.</a:t>
            </a:r>
          </a:p>
          <a:p>
            <a:endParaRPr lang="es-UY" dirty="0"/>
          </a:p>
        </p:txBody>
      </p:sp>
    </p:spTree>
    <p:extLst>
      <p:ext uri="{BB962C8B-B14F-4D97-AF65-F5344CB8AC3E}">
        <p14:creationId xmlns:p14="http://schemas.microsoft.com/office/powerpoint/2010/main" val="3261186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Validators</a:t>
            </a:r>
            <a:endParaRPr lang="es-UY" dirty="0"/>
          </a:p>
        </p:txBody>
      </p:sp>
      <p:sp>
        <p:nvSpPr>
          <p:cNvPr id="3" name="Marcador de contenido 2"/>
          <p:cNvSpPr>
            <a:spLocks noGrp="1"/>
          </p:cNvSpPr>
          <p:nvPr>
            <p:ph idx="1"/>
          </p:nvPr>
        </p:nvSpPr>
        <p:spPr/>
        <p:txBody>
          <a:bodyPr>
            <a:normAutofit fontScale="77500" lnSpcReduction="20000"/>
          </a:bodyPr>
          <a:lstStyle/>
          <a:p>
            <a:pPr marL="0" indent="0">
              <a:buNone/>
            </a:pPr>
            <a:r>
              <a:rPr lang="es-ES" b="1" dirty="0">
                <a:solidFill>
                  <a:schemeClr val="tx2"/>
                </a:solidFill>
              </a:rPr>
              <a:t>Básicos:</a:t>
            </a:r>
          </a:p>
          <a:p>
            <a:r>
              <a:rPr lang="es-ES" b="1" dirty="0" err="1">
                <a:solidFill>
                  <a:schemeClr val="tx2"/>
                </a:solidFill>
              </a:rPr>
              <a:t>StringValidator</a:t>
            </a:r>
            <a:r>
              <a:rPr lang="es-ES" b="1" dirty="0">
                <a:solidFill>
                  <a:schemeClr val="tx2"/>
                </a:solidFill>
              </a:rPr>
              <a:t>.</a:t>
            </a:r>
            <a:endParaRPr lang="es-ES" dirty="0"/>
          </a:p>
          <a:p>
            <a:r>
              <a:rPr lang="es-ES" b="1" dirty="0" err="1">
                <a:solidFill>
                  <a:schemeClr val="tx2"/>
                </a:solidFill>
              </a:rPr>
              <a:t>NumberValidator</a:t>
            </a:r>
            <a:r>
              <a:rPr lang="es-ES" b="1" dirty="0">
                <a:solidFill>
                  <a:schemeClr val="tx2"/>
                </a:solidFill>
              </a:rPr>
              <a:t>.</a:t>
            </a:r>
          </a:p>
          <a:p>
            <a:pPr marL="0" indent="0">
              <a:buNone/>
            </a:pPr>
            <a:endParaRPr lang="es-ES" b="1" dirty="0">
              <a:solidFill>
                <a:schemeClr val="tx2"/>
              </a:solidFill>
            </a:endParaRPr>
          </a:p>
          <a:p>
            <a:pPr marL="0" indent="0">
              <a:buNone/>
            </a:pPr>
            <a:r>
              <a:rPr lang="es-ES" b="1" dirty="0">
                <a:solidFill>
                  <a:schemeClr val="tx2"/>
                </a:solidFill>
              </a:rPr>
              <a:t>Avanzados</a:t>
            </a:r>
          </a:p>
          <a:p>
            <a:r>
              <a:rPr lang="es-ES" dirty="0" err="1">
                <a:solidFill>
                  <a:schemeClr val="tx2"/>
                </a:solidFill>
              </a:rPr>
              <a:t>DateValidator</a:t>
            </a:r>
            <a:r>
              <a:rPr lang="es-ES" dirty="0">
                <a:solidFill>
                  <a:schemeClr val="tx2"/>
                </a:solidFill>
              </a:rPr>
              <a:t>:</a:t>
            </a:r>
            <a:r>
              <a:rPr lang="es-ES" dirty="0"/>
              <a:t> </a:t>
            </a:r>
          </a:p>
          <a:p>
            <a:r>
              <a:rPr lang="es-ES" dirty="0" err="1">
                <a:solidFill>
                  <a:schemeClr val="tx2"/>
                </a:solidFill>
              </a:rPr>
              <a:t>EmailValidator</a:t>
            </a:r>
            <a:endParaRPr lang="es-ES" dirty="0">
              <a:solidFill>
                <a:schemeClr val="tx2"/>
              </a:solidFill>
            </a:endParaRPr>
          </a:p>
          <a:p>
            <a:r>
              <a:rPr lang="es-ES" dirty="0" err="1">
                <a:solidFill>
                  <a:schemeClr val="tx2"/>
                </a:solidFill>
              </a:rPr>
              <a:t>CreditCardValidator</a:t>
            </a:r>
            <a:r>
              <a:rPr lang="es-ES" dirty="0"/>
              <a:t>:</a:t>
            </a:r>
          </a:p>
          <a:p>
            <a:pPr lvl="0"/>
            <a:r>
              <a:rPr lang="es-ES" dirty="0" err="1">
                <a:solidFill>
                  <a:schemeClr val="tx2"/>
                </a:solidFill>
              </a:rPr>
              <a:t>CurrencyValidator</a:t>
            </a:r>
            <a:r>
              <a:rPr lang="es-ES" dirty="0">
                <a:solidFill>
                  <a:schemeClr val="tx2"/>
                </a:solidFill>
              </a:rPr>
              <a:t>: </a:t>
            </a:r>
          </a:p>
          <a:p>
            <a:pPr lvl="0"/>
            <a:r>
              <a:rPr lang="es-ES" dirty="0" err="1">
                <a:solidFill>
                  <a:schemeClr val="tx2"/>
                </a:solidFill>
              </a:rPr>
              <a:t>PhoneNumbrerValidator</a:t>
            </a:r>
            <a:r>
              <a:rPr lang="es-ES" dirty="0">
                <a:solidFill>
                  <a:schemeClr val="tx2"/>
                </a:solidFill>
              </a:rPr>
              <a:t>: </a:t>
            </a:r>
          </a:p>
          <a:p>
            <a:pPr lvl="0"/>
            <a:r>
              <a:rPr lang="es-ES" dirty="0" err="1">
                <a:solidFill>
                  <a:schemeClr val="tx2"/>
                </a:solidFill>
              </a:rPr>
              <a:t>SocialSecurityValidator</a:t>
            </a:r>
            <a:r>
              <a:rPr lang="es-ES" dirty="0">
                <a:solidFill>
                  <a:schemeClr val="tx2"/>
                </a:solidFill>
              </a:rPr>
              <a:t>:</a:t>
            </a:r>
          </a:p>
          <a:p>
            <a:pPr lvl="0"/>
            <a:r>
              <a:rPr lang="es-ES" dirty="0" err="1">
                <a:solidFill>
                  <a:schemeClr val="tx2"/>
                </a:solidFill>
              </a:rPr>
              <a:t>ZipValidator</a:t>
            </a:r>
            <a:r>
              <a:rPr lang="es-ES" dirty="0">
                <a:solidFill>
                  <a:schemeClr val="tx2"/>
                </a:solidFill>
              </a:rPr>
              <a:t>:</a:t>
            </a:r>
          </a:p>
          <a:p>
            <a:pPr lvl="0"/>
            <a:r>
              <a:rPr lang="es-ES" dirty="0" err="1">
                <a:solidFill>
                  <a:schemeClr val="tx2"/>
                </a:solidFill>
              </a:rPr>
              <a:t>RegExValidator</a:t>
            </a:r>
            <a:endParaRPr lang="es-ES" dirty="0"/>
          </a:p>
          <a:p>
            <a:endParaRPr lang="es-UY" dirty="0"/>
          </a:p>
        </p:txBody>
      </p:sp>
    </p:spTree>
    <p:extLst>
      <p:ext uri="{BB962C8B-B14F-4D97-AF65-F5344CB8AC3E}">
        <p14:creationId xmlns:p14="http://schemas.microsoft.com/office/powerpoint/2010/main" val="35388616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1416677"/>
            <a:ext cx="8596668" cy="4624686"/>
          </a:xfrm>
        </p:spPr>
        <p:txBody>
          <a:bodyPr>
            <a:normAutofit fontScale="92500" lnSpcReduction="20000"/>
          </a:bodyPr>
          <a:lstStyle/>
          <a:p>
            <a:pPr marL="0" indent="0">
              <a:buNone/>
            </a:pPr>
            <a:r>
              <a:rPr lang="es-ES" sz="2400" dirty="0"/>
              <a:t>Destacables</a:t>
            </a:r>
          </a:p>
          <a:p>
            <a:pPr marL="0" indent="0">
              <a:buNone/>
            </a:pPr>
            <a:r>
              <a:rPr lang="es-ES" sz="2400" dirty="0" err="1"/>
              <a:t>NumberValidator</a:t>
            </a:r>
            <a:r>
              <a:rPr lang="es-ES" sz="2400" dirty="0"/>
              <a:t>: Validador de números.</a:t>
            </a:r>
          </a:p>
          <a:p>
            <a:pPr lvl="1"/>
            <a:r>
              <a:rPr lang="es-ES" sz="1800" dirty="0"/>
              <a:t>Chequear si lo ingresado es solo numérico.</a:t>
            </a:r>
          </a:p>
          <a:p>
            <a:pPr lvl="1"/>
            <a:r>
              <a:rPr lang="es-ES" sz="1800" dirty="0"/>
              <a:t>Chequear s es muy grande o muy pequeño.</a:t>
            </a:r>
          </a:p>
          <a:p>
            <a:pPr lvl="1"/>
            <a:r>
              <a:rPr lang="es-ES" sz="1800" dirty="0"/>
              <a:t>Chequear que no contenga negativos.</a:t>
            </a:r>
          </a:p>
          <a:p>
            <a:pPr lvl="1"/>
            <a:r>
              <a:rPr lang="es-ES" sz="1800" dirty="0"/>
              <a:t>Puede reconocer comas y valores decimales, </a:t>
            </a:r>
            <a:r>
              <a:rPr lang="es-ES" sz="1800" dirty="0" err="1"/>
              <a:t>asi</a:t>
            </a:r>
            <a:r>
              <a:rPr lang="es-ES" sz="1800" dirty="0"/>
              <a:t> como permite marcar lo caracteres de separación de decimales y miles.</a:t>
            </a:r>
            <a:endParaRPr lang="es-ES" sz="2400" dirty="0"/>
          </a:p>
          <a:p>
            <a:pPr marL="0" lvl="0" indent="0">
              <a:buNone/>
            </a:pPr>
            <a:r>
              <a:rPr lang="es-ES" sz="2600" b="1" dirty="0" err="1">
                <a:solidFill>
                  <a:schemeClr val="tx2"/>
                </a:solidFill>
              </a:rPr>
              <a:t>RegExValidator</a:t>
            </a:r>
            <a:r>
              <a:rPr lang="es-ES" sz="2800" b="1" dirty="0"/>
              <a:t>: Validador de expresiones regulares.</a:t>
            </a:r>
          </a:p>
          <a:p>
            <a:r>
              <a:rPr lang="es-ES" sz="2000" dirty="0"/>
              <a:t>Gran potencial de proceso de validaciones.</a:t>
            </a:r>
          </a:p>
          <a:p>
            <a:r>
              <a:rPr lang="es-ES" sz="2000" dirty="0"/>
              <a:t>Funciona comparando valores a expresiones regulares.</a:t>
            </a:r>
          </a:p>
          <a:p>
            <a:r>
              <a:rPr lang="es-ES" sz="2000" dirty="0"/>
              <a:t>Posee capacidades para realzar </a:t>
            </a:r>
            <a:r>
              <a:rPr lang="es-ES" sz="2000" dirty="0" err="1"/>
              <a:t>busquedas</a:t>
            </a:r>
            <a:r>
              <a:rPr lang="es-ES" sz="2000" dirty="0"/>
              <a:t> y comparaciones globales.</a:t>
            </a:r>
          </a:p>
          <a:p>
            <a:r>
              <a:rPr lang="es-ES" sz="2000" dirty="0"/>
              <a:t>Utiliza patrones de búsqueda.</a:t>
            </a:r>
          </a:p>
          <a:p>
            <a:r>
              <a:rPr lang="es-ES" sz="2000" dirty="0"/>
              <a:t>Se usa un </a:t>
            </a:r>
            <a:r>
              <a:rPr lang="es-ES" sz="2000" dirty="0" err="1"/>
              <a:t>handler</a:t>
            </a:r>
            <a:r>
              <a:rPr lang="es-ES" sz="2000" dirty="0"/>
              <a:t> para sacarle el máximo </a:t>
            </a:r>
            <a:r>
              <a:rPr lang="es-ES" sz="2000" dirty="0" err="1"/>
              <a:t>probecho</a:t>
            </a:r>
            <a:r>
              <a:rPr lang="es-ES" sz="2000" dirty="0"/>
              <a:t>.</a:t>
            </a:r>
          </a:p>
          <a:p>
            <a:endParaRPr lang="es-UY" dirty="0"/>
          </a:p>
        </p:txBody>
      </p:sp>
    </p:spTree>
    <p:extLst>
      <p:ext uri="{BB962C8B-B14F-4D97-AF65-F5344CB8AC3E}">
        <p14:creationId xmlns:p14="http://schemas.microsoft.com/office/powerpoint/2010/main" val="14766088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Validaciones</a:t>
            </a:r>
            <a:br>
              <a:rPr lang="es-UY" dirty="0"/>
            </a:br>
            <a:r>
              <a:rPr lang="es-UY" dirty="0"/>
              <a:t>Otros tipos de Validaciones</a:t>
            </a:r>
          </a:p>
        </p:txBody>
      </p:sp>
      <p:sp>
        <p:nvSpPr>
          <p:cNvPr id="3" name="Marcador de contenido 2"/>
          <p:cNvSpPr>
            <a:spLocks noGrp="1"/>
          </p:cNvSpPr>
          <p:nvPr>
            <p:ph idx="1"/>
          </p:nvPr>
        </p:nvSpPr>
        <p:spPr/>
        <p:txBody>
          <a:bodyPr/>
          <a:lstStyle/>
          <a:p>
            <a:r>
              <a:rPr lang="es-UY" dirty="0"/>
              <a:t>Validación en tiempo real</a:t>
            </a:r>
          </a:p>
          <a:p>
            <a:r>
              <a:rPr lang="es-UY" dirty="0"/>
              <a:t>Validación </a:t>
            </a:r>
            <a:r>
              <a:rPr lang="es-UY" dirty="0" err="1"/>
              <a:t>PassThrough</a:t>
            </a:r>
            <a:endParaRPr lang="es-UY" dirty="0"/>
          </a:p>
          <a:p>
            <a:r>
              <a:rPr lang="es-UY" dirty="0"/>
              <a:t>Validación por Script </a:t>
            </a:r>
          </a:p>
        </p:txBody>
      </p:sp>
    </p:spTree>
    <p:extLst>
      <p:ext uri="{BB962C8B-B14F-4D97-AF65-F5344CB8AC3E}">
        <p14:creationId xmlns:p14="http://schemas.microsoft.com/office/powerpoint/2010/main" val="34008043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Validación por Script </a:t>
            </a:r>
          </a:p>
        </p:txBody>
      </p:sp>
      <p:sp>
        <p:nvSpPr>
          <p:cNvPr id="3" name="Marcador de contenido 2"/>
          <p:cNvSpPr>
            <a:spLocks noGrp="1"/>
          </p:cNvSpPr>
          <p:nvPr>
            <p:ph idx="1"/>
          </p:nvPr>
        </p:nvSpPr>
        <p:spPr>
          <a:xfrm>
            <a:off x="780365" y="1270001"/>
            <a:ext cx="8170452" cy="574824"/>
          </a:xfrm>
        </p:spPr>
        <p:txBody>
          <a:bodyPr/>
          <a:lstStyle/>
          <a:p>
            <a:r>
              <a:rPr lang="es-ES" dirty="0"/>
              <a:t>Aquí un ejemplo de código de este tipo de validación.</a:t>
            </a:r>
          </a:p>
          <a:p>
            <a:endParaRPr lang="es-UY"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6695" y="1844824"/>
            <a:ext cx="5068248" cy="4911499"/>
          </a:xfrm>
          <a:prstGeom prst="rect">
            <a:avLst/>
          </a:prstGeom>
        </p:spPr>
      </p:pic>
    </p:spTree>
    <p:extLst>
      <p:ext uri="{BB962C8B-B14F-4D97-AF65-F5344CB8AC3E}">
        <p14:creationId xmlns:p14="http://schemas.microsoft.com/office/powerpoint/2010/main" val="26922187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97228"/>
          </a:xfrm>
        </p:spPr>
        <p:txBody>
          <a:bodyPr/>
          <a:lstStyle/>
          <a:p>
            <a:r>
              <a:rPr lang="es-UY" dirty="0"/>
              <a:t>Consejos y </a:t>
            </a:r>
            <a:r>
              <a:rPr lang="es-UY" dirty="0" err="1" smtClean="0"/>
              <a:t>tips</a:t>
            </a:r>
            <a:endParaRPr lang="es-UY" dirty="0"/>
          </a:p>
        </p:txBody>
      </p:sp>
      <p:sp>
        <p:nvSpPr>
          <p:cNvPr id="3" name="Marcador de contenido 2"/>
          <p:cNvSpPr>
            <a:spLocks noGrp="1"/>
          </p:cNvSpPr>
          <p:nvPr>
            <p:ph idx="1"/>
          </p:nvPr>
        </p:nvSpPr>
        <p:spPr>
          <a:xfrm>
            <a:off x="677334" y="1738649"/>
            <a:ext cx="8596668" cy="4302714"/>
          </a:xfrm>
        </p:spPr>
        <p:txBody>
          <a:bodyPr>
            <a:normAutofit fontScale="92500" lnSpcReduction="10000"/>
          </a:bodyPr>
          <a:lstStyle/>
          <a:p>
            <a:pPr marL="0" indent="0">
              <a:buNone/>
            </a:pPr>
            <a:r>
              <a:rPr lang="es-ES" b="1" i="1" dirty="0">
                <a:solidFill>
                  <a:schemeClr val="accent1"/>
                </a:solidFill>
              </a:rPr>
              <a:t>Un validador siempre chequea todos los criterios?</a:t>
            </a:r>
            <a:endParaRPr lang="es-ES" dirty="0">
              <a:solidFill>
                <a:schemeClr val="accent1"/>
              </a:solidFill>
            </a:endParaRPr>
          </a:p>
          <a:p>
            <a:r>
              <a:rPr lang="es-ES" dirty="0"/>
              <a:t>Flex chequeará 1 a 1 los criterios hasta que encuentre un error. En caso de encontrarlo desplegará el mensaje correspondiente y se detendrá.</a:t>
            </a:r>
          </a:p>
          <a:p>
            <a:r>
              <a:rPr lang="es-ES" dirty="0"/>
              <a:t>Si había errores posteriores, serán vistos en posteriores comprobaciones.</a:t>
            </a:r>
          </a:p>
          <a:p>
            <a:pPr marL="0" indent="0">
              <a:buNone/>
            </a:pPr>
            <a:r>
              <a:rPr lang="es-ES" b="1" i="1" dirty="0">
                <a:solidFill>
                  <a:schemeClr val="accent1"/>
                </a:solidFill>
              </a:rPr>
              <a:t>Controlar validación vía </a:t>
            </a:r>
            <a:r>
              <a:rPr lang="es-ES" b="1" i="1" dirty="0" err="1">
                <a:solidFill>
                  <a:schemeClr val="accent1"/>
                </a:solidFill>
              </a:rPr>
              <a:t>trigger</a:t>
            </a:r>
            <a:r>
              <a:rPr lang="es-ES" b="1" i="1" dirty="0">
                <a:solidFill>
                  <a:schemeClr val="accent1"/>
                </a:solidFill>
              </a:rPr>
              <a:t>.</a:t>
            </a:r>
            <a:endParaRPr lang="es-ES" dirty="0"/>
          </a:p>
          <a:p>
            <a:r>
              <a:rPr lang="es-ES" dirty="0"/>
              <a:t>Los </a:t>
            </a:r>
            <a:r>
              <a:rPr lang="es-ES" dirty="0" err="1"/>
              <a:t>trigger</a:t>
            </a:r>
            <a:r>
              <a:rPr lang="es-ES" dirty="0"/>
              <a:t> </a:t>
            </a:r>
            <a:r>
              <a:rPr lang="es-ES" dirty="0" err="1"/>
              <a:t>ytriggerEvent</a:t>
            </a:r>
            <a:r>
              <a:rPr lang="es-ES" dirty="0"/>
              <a:t> nos permiten lanzar las validaciones. Estos </a:t>
            </a:r>
            <a:r>
              <a:rPr lang="es-ES" dirty="0" err="1"/>
              <a:t>triggers</a:t>
            </a:r>
            <a:r>
              <a:rPr lang="es-ES" dirty="0"/>
              <a:t> </a:t>
            </a:r>
            <a:r>
              <a:rPr lang="es-ES" dirty="0" err="1"/>
              <a:t>estan</a:t>
            </a:r>
            <a:r>
              <a:rPr lang="es-ES" dirty="0"/>
              <a:t> asociados a un evento, por ejemplo: </a:t>
            </a:r>
            <a:r>
              <a:rPr lang="es-ES" dirty="0" err="1"/>
              <a:t>onCommit</a:t>
            </a:r>
            <a:r>
              <a:rPr lang="es-ES" dirty="0"/>
              <a:t>.</a:t>
            </a:r>
          </a:p>
          <a:p>
            <a:r>
              <a:rPr lang="es-ES" dirty="0"/>
              <a:t>También puede agregarse a un botón por ejemplo, en el evento </a:t>
            </a:r>
            <a:r>
              <a:rPr lang="es-ES" dirty="0" err="1"/>
              <a:t>onClick</a:t>
            </a:r>
            <a:r>
              <a:rPr lang="es-ES" dirty="0"/>
              <a:t>.</a:t>
            </a:r>
          </a:p>
          <a:p>
            <a:pPr marL="0" indent="0">
              <a:buNone/>
            </a:pPr>
            <a:r>
              <a:rPr lang="es-ES" b="1" dirty="0">
                <a:solidFill>
                  <a:schemeClr val="accent1"/>
                </a:solidFill>
              </a:rPr>
              <a:t>Como saber si un componente puede hacer </a:t>
            </a:r>
            <a:r>
              <a:rPr lang="es-ES" b="1" dirty="0" err="1">
                <a:solidFill>
                  <a:schemeClr val="accent1"/>
                </a:solidFill>
              </a:rPr>
              <a:t>trigger</a:t>
            </a:r>
            <a:r>
              <a:rPr lang="es-ES" b="1" dirty="0">
                <a:solidFill>
                  <a:schemeClr val="accent1"/>
                </a:solidFill>
              </a:rPr>
              <a:t>?</a:t>
            </a:r>
            <a:r>
              <a:rPr lang="es-ES" dirty="0">
                <a:solidFill>
                  <a:schemeClr val="accent1"/>
                </a:solidFill>
              </a:rPr>
              <a:t> </a:t>
            </a:r>
            <a:endParaRPr lang="es-ES" dirty="0"/>
          </a:p>
          <a:p>
            <a:r>
              <a:rPr lang="es-ES" dirty="0"/>
              <a:t>En </a:t>
            </a:r>
            <a:r>
              <a:rPr lang="es-ES" dirty="0" err="1"/>
              <a:t>FlexBuilder</a:t>
            </a:r>
            <a:r>
              <a:rPr lang="es-ES" dirty="0"/>
              <a:t> se pueden ver los componentes en los cuales estemos interesados. Para esto debemos usar el API Reference.</a:t>
            </a:r>
          </a:p>
          <a:p>
            <a:r>
              <a:rPr lang="es-ES" dirty="0"/>
              <a:t>Esta documentación nos permitirá saber que propiedades tiene cada uno de los validadores en particular, y como pueden ser usados</a:t>
            </a:r>
            <a:endParaRPr lang="es-ES" dirty="0">
              <a:solidFill>
                <a:srgbClr val="FF0000"/>
              </a:solidFill>
            </a:endParaRPr>
          </a:p>
          <a:p>
            <a:endParaRPr lang="es-UY" dirty="0"/>
          </a:p>
        </p:txBody>
      </p:sp>
    </p:spTree>
    <p:extLst>
      <p:ext uri="{BB962C8B-B14F-4D97-AF65-F5344CB8AC3E}">
        <p14:creationId xmlns:p14="http://schemas.microsoft.com/office/powerpoint/2010/main" val="671778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smtClean="0"/>
              <a:t>Absolut</a:t>
            </a:r>
            <a:r>
              <a:rPr lang="es-UY" dirty="0" smtClean="0"/>
              <a:t> </a:t>
            </a:r>
            <a:r>
              <a:rPr lang="es-UY" dirty="0" err="1" smtClean="0"/>
              <a:t>Layout</a:t>
            </a:r>
            <a:endParaRPr lang="es-UY" dirty="0"/>
          </a:p>
        </p:txBody>
      </p:sp>
      <p:sp>
        <p:nvSpPr>
          <p:cNvPr id="3" name="Marcador de contenido 2"/>
          <p:cNvSpPr>
            <a:spLocks noGrp="1"/>
          </p:cNvSpPr>
          <p:nvPr>
            <p:ph idx="1"/>
          </p:nvPr>
        </p:nvSpPr>
        <p:spPr/>
        <p:txBody>
          <a:bodyPr/>
          <a:lstStyle/>
          <a:p>
            <a:r>
              <a:rPr lang="es-UY" dirty="0"/>
              <a:t>Es un modo de composición en la que se controla la posición exacta y el tamaño de los elementos en su lugar dentro del </a:t>
            </a:r>
            <a:r>
              <a:rPr lang="es-UY" dirty="0" smtClean="0"/>
              <a:t>contenedor.</a:t>
            </a:r>
          </a:p>
          <a:p>
            <a:endParaRPr lang="es-UY" dirty="0" smtClean="0"/>
          </a:p>
          <a:p>
            <a:r>
              <a:rPr lang="es-UY" dirty="0"/>
              <a:t>Los contenedores implementan el posicionamiento basado en una cuadrícula de coordenadas de dos </a:t>
            </a:r>
            <a:r>
              <a:rPr lang="es-UY" dirty="0" smtClean="0"/>
              <a:t>dimensiones.</a:t>
            </a:r>
          </a:p>
          <a:p>
            <a:endParaRPr lang="es-UY" dirty="0" smtClean="0"/>
          </a:p>
          <a:p>
            <a:r>
              <a:rPr lang="es-UY" dirty="0"/>
              <a:t>Uno de los beneficios del uso de </a:t>
            </a:r>
            <a:r>
              <a:rPr lang="es-UY" dirty="0" err="1"/>
              <a:t>Absolute</a:t>
            </a:r>
            <a:r>
              <a:rPr lang="es-UY" dirty="0"/>
              <a:t> </a:t>
            </a:r>
            <a:r>
              <a:rPr lang="es-UY" dirty="0" err="1"/>
              <a:t>Layout</a:t>
            </a:r>
            <a:r>
              <a:rPr lang="es-UY" dirty="0"/>
              <a:t> en un contenedor es que brinda el control </a:t>
            </a:r>
            <a:r>
              <a:rPr lang="es-UY" dirty="0" err="1"/>
              <a:t>finegrained</a:t>
            </a:r>
            <a:r>
              <a:rPr lang="es-UY" dirty="0"/>
              <a:t> sobre la localización de los objetos y su tamaño.</a:t>
            </a:r>
          </a:p>
        </p:txBody>
      </p:sp>
    </p:spTree>
    <p:extLst>
      <p:ext uri="{BB962C8B-B14F-4D97-AF65-F5344CB8AC3E}">
        <p14:creationId xmlns:p14="http://schemas.microsoft.com/office/powerpoint/2010/main" val="18188803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Sumario</a:t>
            </a:r>
            <a:br>
              <a:rPr lang="es-UY" dirty="0"/>
            </a:br>
            <a:endParaRPr lang="es-UY" dirty="0"/>
          </a:p>
        </p:txBody>
      </p:sp>
      <p:sp>
        <p:nvSpPr>
          <p:cNvPr id="3" name="Marcador de contenido 2"/>
          <p:cNvSpPr>
            <a:spLocks noGrp="1"/>
          </p:cNvSpPr>
          <p:nvPr>
            <p:ph idx="1"/>
          </p:nvPr>
        </p:nvSpPr>
        <p:spPr>
          <a:xfrm>
            <a:off x="677334" y="1815921"/>
            <a:ext cx="8596668" cy="4225441"/>
          </a:xfrm>
        </p:spPr>
        <p:txBody>
          <a:bodyPr>
            <a:normAutofit fontScale="92500" lnSpcReduction="20000"/>
          </a:bodyPr>
          <a:lstStyle/>
          <a:p>
            <a:r>
              <a:rPr lang="es-ES" dirty="0" err="1"/>
              <a:t>Validation</a:t>
            </a:r>
            <a:r>
              <a:rPr lang="es-ES" dirty="0"/>
              <a:t> es un mecanismo apreciable y positivo que reduce la interacción </a:t>
            </a:r>
            <a:r>
              <a:rPr lang="es-ES" dirty="0" err="1"/>
              <a:t>obviable</a:t>
            </a:r>
            <a:r>
              <a:rPr lang="es-ES" dirty="0"/>
              <a:t> entre el usuario y el servidor. Validando en el lado del cliente agregamos usabilidad y reducimos tiempos al usuario.</a:t>
            </a:r>
          </a:p>
          <a:p>
            <a:endParaRPr lang="es-ES" dirty="0"/>
          </a:p>
          <a:p>
            <a:r>
              <a:rPr lang="es-ES" dirty="0"/>
              <a:t>También nos ofrece ayuda para liberar trabajo de nuestro </a:t>
            </a:r>
            <a:r>
              <a:rPr lang="es-ES" dirty="0" err="1"/>
              <a:t>backEnd</a:t>
            </a:r>
            <a:r>
              <a:rPr lang="es-ES" dirty="0"/>
              <a:t>, ya que le damos la información lista desde el </a:t>
            </a:r>
            <a:r>
              <a:rPr lang="es-ES" dirty="0" err="1"/>
              <a:t>frontEnd</a:t>
            </a:r>
            <a:r>
              <a:rPr lang="es-ES" dirty="0"/>
              <a:t>.</a:t>
            </a:r>
          </a:p>
          <a:p>
            <a:endParaRPr lang="es-ES" dirty="0"/>
          </a:p>
          <a:p>
            <a:r>
              <a:rPr lang="es-ES" dirty="0"/>
              <a:t>Flex cuanta con una enorme cantidad de validadores incorporados, desde básicos para texto o números a mas especifico como el de SSN.</a:t>
            </a:r>
          </a:p>
          <a:p>
            <a:endParaRPr lang="es-ES" dirty="0"/>
          </a:p>
          <a:p>
            <a:r>
              <a:rPr lang="es-ES" dirty="0"/>
              <a:t>Se pueden usar muchos tipos de validación, en tiempo real, o disparando todas juntas, o combinando algunas, por ejemplo, cuando se pulsa un botón.</a:t>
            </a:r>
          </a:p>
          <a:p>
            <a:endParaRPr lang="es-ES" dirty="0"/>
          </a:p>
          <a:p>
            <a:r>
              <a:rPr lang="es-ES" dirty="0"/>
              <a:t>También vimos que se puede usar </a:t>
            </a:r>
            <a:r>
              <a:rPr lang="es-ES" dirty="0" err="1"/>
              <a:t>ActionScript</a:t>
            </a:r>
            <a:r>
              <a:rPr lang="es-ES" dirty="0"/>
              <a:t> para crear validaciones y usarlas contra datos que deseemos chequear, no solamente contra campos.</a:t>
            </a:r>
          </a:p>
          <a:p>
            <a:endParaRPr lang="es-UY" dirty="0"/>
          </a:p>
        </p:txBody>
      </p:sp>
    </p:spTree>
    <p:extLst>
      <p:ext uri="{BB962C8B-B14F-4D97-AF65-F5344CB8AC3E}">
        <p14:creationId xmlns:p14="http://schemas.microsoft.com/office/powerpoint/2010/main" val="17660724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Formatters</a:t>
            </a:r>
            <a:endParaRPr lang="es-UY" dirty="0"/>
          </a:p>
        </p:txBody>
      </p:sp>
      <p:sp>
        <p:nvSpPr>
          <p:cNvPr id="3" name="Marcador de contenido 2"/>
          <p:cNvSpPr>
            <a:spLocks noGrp="1"/>
          </p:cNvSpPr>
          <p:nvPr>
            <p:ph idx="1"/>
          </p:nvPr>
        </p:nvSpPr>
        <p:spPr/>
        <p:txBody>
          <a:bodyPr/>
          <a:lstStyle/>
          <a:p>
            <a:r>
              <a:rPr lang="es-UY" dirty="0"/>
              <a:t>son una clase de objetos que toman “datos crudos” y la transforman en datos con formato visual para Presentación. </a:t>
            </a:r>
          </a:p>
          <a:p>
            <a:r>
              <a:rPr lang="es-UY" dirty="0"/>
              <a:t>En esta sección veremos:</a:t>
            </a:r>
          </a:p>
          <a:p>
            <a:pPr lvl="0"/>
            <a:r>
              <a:rPr lang="es-UY" dirty="0"/>
              <a:t>Formatear datos “crudos” con los </a:t>
            </a:r>
            <a:r>
              <a:rPr lang="es-UY" dirty="0" err="1"/>
              <a:t>Built</a:t>
            </a:r>
            <a:r>
              <a:rPr lang="es-UY" dirty="0"/>
              <a:t>-in </a:t>
            </a:r>
            <a:r>
              <a:rPr lang="es-UY" dirty="0" err="1"/>
              <a:t>Formatters</a:t>
            </a:r>
            <a:r>
              <a:rPr lang="es-UY" dirty="0"/>
              <a:t> de Flex</a:t>
            </a:r>
          </a:p>
          <a:p>
            <a:pPr lvl="0"/>
            <a:r>
              <a:rPr lang="es-UY" dirty="0"/>
              <a:t>Tipos de </a:t>
            </a:r>
            <a:r>
              <a:rPr lang="es-UY" dirty="0" err="1"/>
              <a:t>Formatters</a:t>
            </a:r>
            <a:endParaRPr lang="es-UY" dirty="0"/>
          </a:p>
          <a:p>
            <a:pPr lvl="0"/>
            <a:r>
              <a:rPr lang="es-UY" dirty="0"/>
              <a:t>Real-Time </a:t>
            </a:r>
            <a:r>
              <a:rPr lang="es-UY" dirty="0" err="1"/>
              <a:t>Formatting</a:t>
            </a:r>
            <a:r>
              <a:rPr lang="es-UY" dirty="0"/>
              <a:t> y </a:t>
            </a:r>
            <a:r>
              <a:rPr lang="es-UY" dirty="0" err="1"/>
              <a:t>Scripted</a:t>
            </a:r>
            <a:r>
              <a:rPr lang="es-UY" dirty="0"/>
              <a:t> </a:t>
            </a:r>
            <a:r>
              <a:rPr lang="es-UY" dirty="0" err="1"/>
              <a:t>Formatting</a:t>
            </a:r>
            <a:endParaRPr lang="es-UY" dirty="0"/>
          </a:p>
          <a:p>
            <a:r>
              <a:rPr lang="es-UY" dirty="0"/>
              <a:t>Manejar errores de Formateo</a:t>
            </a:r>
          </a:p>
          <a:p>
            <a:endParaRPr lang="es-UY" dirty="0"/>
          </a:p>
        </p:txBody>
      </p:sp>
    </p:spTree>
    <p:extLst>
      <p:ext uri="{BB962C8B-B14F-4D97-AF65-F5344CB8AC3E}">
        <p14:creationId xmlns:p14="http://schemas.microsoft.com/office/powerpoint/2010/main" val="14775519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Ventajas de usar </a:t>
            </a:r>
            <a:r>
              <a:rPr lang="es-UY" dirty="0" err="1"/>
              <a:t>Formatters</a:t>
            </a:r>
            <a:endParaRPr lang="es-UY" dirty="0"/>
          </a:p>
        </p:txBody>
      </p:sp>
      <p:sp>
        <p:nvSpPr>
          <p:cNvPr id="3" name="Marcador de contenido 2"/>
          <p:cNvSpPr>
            <a:spLocks noGrp="1"/>
          </p:cNvSpPr>
          <p:nvPr>
            <p:ph idx="1"/>
          </p:nvPr>
        </p:nvSpPr>
        <p:spPr/>
        <p:txBody>
          <a:bodyPr/>
          <a:lstStyle/>
          <a:p>
            <a:pPr lvl="0"/>
            <a:r>
              <a:rPr lang="es-UY" dirty="0"/>
              <a:t>Muy fáciles de Usar: Se ingresan datos crudos y se estructuran. Obtenemos contenido legible</a:t>
            </a:r>
          </a:p>
          <a:p>
            <a:pPr lvl="0"/>
            <a:r>
              <a:rPr lang="es-UY" dirty="0"/>
              <a:t>Los </a:t>
            </a:r>
            <a:r>
              <a:rPr lang="es-UY" dirty="0" err="1"/>
              <a:t>Formatters</a:t>
            </a:r>
            <a:r>
              <a:rPr lang="es-UY" dirty="0"/>
              <a:t> solo funcionan con “datos crudos” (sin formato). Se debe poner especial énfasis en evitar formatear datos ya formateados.</a:t>
            </a:r>
          </a:p>
          <a:p>
            <a:r>
              <a:rPr lang="es-UY" dirty="0"/>
              <a:t>Pueden usarse de forma independiente y se pueden utilizar en varios escenarios</a:t>
            </a:r>
            <a:endParaRPr lang="es-UY" sz="2800" dirty="0"/>
          </a:p>
          <a:p>
            <a:endParaRPr lang="es-UY" dirty="0"/>
          </a:p>
        </p:txBody>
      </p:sp>
    </p:spTree>
    <p:extLst>
      <p:ext uri="{BB962C8B-B14F-4D97-AF65-F5344CB8AC3E}">
        <p14:creationId xmlns:p14="http://schemas.microsoft.com/office/powerpoint/2010/main" val="21358010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u="sng" dirty="0" err="1"/>
              <a:t>Built</a:t>
            </a:r>
            <a:r>
              <a:rPr lang="es-UY" u="sng" dirty="0"/>
              <a:t>-in </a:t>
            </a:r>
            <a:r>
              <a:rPr lang="es-UY" u="sng" dirty="0" err="1"/>
              <a:t>Formatters</a:t>
            </a:r>
            <a:r>
              <a:rPr lang="es-UY" u="sng" dirty="0"/>
              <a:t>(</a:t>
            </a:r>
            <a:r>
              <a:rPr lang="es-UY" u="sng" dirty="0" err="1"/>
              <a:t>Formatters</a:t>
            </a:r>
            <a:r>
              <a:rPr lang="es-UY" u="sng" dirty="0"/>
              <a:t> Constructores)</a:t>
            </a:r>
            <a:endParaRPr lang="es-UY" dirty="0"/>
          </a:p>
        </p:txBody>
      </p:sp>
      <p:sp>
        <p:nvSpPr>
          <p:cNvPr id="3" name="Marcador de contenido 2"/>
          <p:cNvSpPr>
            <a:spLocks noGrp="1"/>
          </p:cNvSpPr>
          <p:nvPr>
            <p:ph idx="1"/>
          </p:nvPr>
        </p:nvSpPr>
        <p:spPr/>
        <p:txBody>
          <a:bodyPr>
            <a:normAutofit fontScale="92500" lnSpcReduction="20000"/>
          </a:bodyPr>
          <a:lstStyle/>
          <a:p>
            <a:r>
              <a:rPr lang="es-UY" dirty="0"/>
              <a:t>Flex provee ciertos </a:t>
            </a:r>
            <a:r>
              <a:rPr lang="es-UY" dirty="0" err="1"/>
              <a:t>Built</a:t>
            </a:r>
            <a:r>
              <a:rPr lang="es-UY" dirty="0"/>
              <a:t>-in </a:t>
            </a:r>
            <a:r>
              <a:rPr lang="es-UY" dirty="0" err="1"/>
              <a:t>Formatters</a:t>
            </a:r>
            <a:r>
              <a:rPr lang="es-UY" dirty="0"/>
              <a:t> que pueden ser usados rápidamente. Heredan de </a:t>
            </a:r>
            <a:r>
              <a:rPr lang="es-UY" dirty="0" err="1"/>
              <a:t>Formatter</a:t>
            </a:r>
            <a:r>
              <a:rPr lang="es-UY" dirty="0"/>
              <a:t> y por defecto vienen con un conjunto común de funciones, eventos y propiedades.  </a:t>
            </a:r>
          </a:p>
          <a:p>
            <a:r>
              <a:rPr lang="es-UY" dirty="0"/>
              <a:t>Estas clases están enfocadas para formatear datos en contextos específicos, y poseen propiedades únicas para dar dirección a estos escenarios.</a:t>
            </a:r>
          </a:p>
          <a:p>
            <a:r>
              <a:rPr lang="es-UY" u="sng" dirty="0" err="1"/>
              <a:t>Formatter</a:t>
            </a:r>
            <a:r>
              <a:rPr lang="es-UY" u="sng" dirty="0"/>
              <a:t>: </a:t>
            </a:r>
            <a:r>
              <a:rPr lang="es-UY" dirty="0"/>
              <a:t>es la clase padre y sirve como </a:t>
            </a:r>
            <a:r>
              <a:rPr lang="es-UY" dirty="0" err="1"/>
              <a:t>template</a:t>
            </a:r>
            <a:r>
              <a:rPr lang="es-UY" dirty="0"/>
              <a:t> para el resto de </a:t>
            </a:r>
            <a:r>
              <a:rPr lang="es-UY" dirty="0" err="1"/>
              <a:t>Formatters</a:t>
            </a:r>
            <a:r>
              <a:rPr lang="es-UY" dirty="0"/>
              <a:t>. Como clase base, no resulta de gran utilidad por sí misma, aunque presenta una función clave:</a:t>
            </a:r>
          </a:p>
          <a:p>
            <a:pPr marL="900000" lvl="0"/>
            <a:r>
              <a:rPr lang="es-UY" dirty="0" err="1"/>
              <a:t>Format</a:t>
            </a:r>
            <a:r>
              <a:rPr lang="es-UY" dirty="0"/>
              <a:t>() : toma un objeto que debe ser formateado y retorna un </a:t>
            </a:r>
            <a:r>
              <a:rPr lang="es-UY" dirty="0" err="1"/>
              <a:t>String</a:t>
            </a:r>
            <a:r>
              <a:rPr lang="es-UY" dirty="0"/>
              <a:t> como resultado.</a:t>
            </a:r>
          </a:p>
          <a:p>
            <a:r>
              <a:rPr lang="es-UY" dirty="0"/>
              <a:t>También presenta una propiedad importante, ya que determina la fuente de los errores de formateo.</a:t>
            </a:r>
          </a:p>
          <a:p>
            <a:pPr marL="900000" lvl="0"/>
            <a:r>
              <a:rPr lang="es-UY" dirty="0" err="1"/>
              <a:t>String</a:t>
            </a:r>
            <a:r>
              <a:rPr lang="es-UY" dirty="0"/>
              <a:t> error: Se usa esta propiedad para visualizar los errores de Formateo. Se puede saber cuándo ocurrió un error de formateo ya que en ese caso </a:t>
            </a:r>
            <a:r>
              <a:rPr lang="es-UY" dirty="0" err="1"/>
              <a:t>format</a:t>
            </a:r>
            <a:r>
              <a:rPr lang="es-UY" dirty="0"/>
              <a:t>() devuelve un </a:t>
            </a:r>
            <a:r>
              <a:rPr lang="es-UY" dirty="0" err="1"/>
              <a:t>String</a:t>
            </a:r>
            <a:r>
              <a:rPr lang="es-UY" dirty="0"/>
              <a:t> vacío.</a:t>
            </a:r>
          </a:p>
          <a:p>
            <a:endParaRPr lang="es-UY" dirty="0"/>
          </a:p>
        </p:txBody>
      </p:sp>
    </p:spTree>
    <p:extLst>
      <p:ext uri="{BB962C8B-B14F-4D97-AF65-F5344CB8AC3E}">
        <p14:creationId xmlns:p14="http://schemas.microsoft.com/office/powerpoint/2010/main" val="19856139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NumberFormatter</a:t>
            </a:r>
            <a:endParaRPr lang="es-UY" dirty="0"/>
          </a:p>
        </p:txBody>
      </p:sp>
      <p:sp>
        <p:nvSpPr>
          <p:cNvPr id="3" name="Marcador de contenido 2"/>
          <p:cNvSpPr>
            <a:spLocks noGrp="1"/>
          </p:cNvSpPr>
          <p:nvPr>
            <p:ph idx="1"/>
          </p:nvPr>
        </p:nvSpPr>
        <p:spPr/>
        <p:txBody>
          <a:bodyPr/>
          <a:lstStyle/>
          <a:p>
            <a:r>
              <a:rPr lang="es-UY" dirty="0"/>
              <a:t>Es de los </a:t>
            </a:r>
            <a:r>
              <a:rPr lang="es-UY" dirty="0" err="1"/>
              <a:t>Formatter</a:t>
            </a:r>
            <a:r>
              <a:rPr lang="es-UY" dirty="0"/>
              <a:t> más utilizados. Maneja detalles en los valores numéricos, como el punto de precisión para decimales, o el </a:t>
            </a:r>
            <a:r>
              <a:rPr lang="es-UY" dirty="0" err="1"/>
              <a:t>caracter</a:t>
            </a:r>
            <a:r>
              <a:rPr lang="es-UY" dirty="0"/>
              <a:t>  utilizado para separar milenios.</a:t>
            </a:r>
          </a:p>
          <a:p>
            <a:r>
              <a:rPr lang="es-UY" dirty="0"/>
              <a:t>Existe una amplia gama de propiedades de este </a:t>
            </a:r>
            <a:r>
              <a:rPr lang="es-UY" dirty="0" err="1"/>
              <a:t>Formatter</a:t>
            </a:r>
            <a:r>
              <a:rPr lang="es-UY" dirty="0"/>
              <a:t> que nos provee control sobre las formas de presentar un número. Estas aparecen en el </a:t>
            </a:r>
            <a:r>
              <a:rPr lang="es-UY" dirty="0" err="1"/>
              <a:t>resúmen</a:t>
            </a:r>
            <a:r>
              <a:rPr lang="es-UY" dirty="0"/>
              <a:t> de forma mas detallada.</a:t>
            </a:r>
          </a:p>
          <a:p>
            <a:pPr marL="0" indent="0">
              <a:buNone/>
            </a:pPr>
            <a:endParaRPr lang="es-UY" dirty="0"/>
          </a:p>
        </p:txBody>
      </p:sp>
    </p:spTree>
    <p:extLst>
      <p:ext uri="{BB962C8B-B14F-4D97-AF65-F5344CB8AC3E}">
        <p14:creationId xmlns:p14="http://schemas.microsoft.com/office/powerpoint/2010/main" val="41343631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CurrencyFormatter</a:t>
            </a:r>
            <a:endParaRPr lang="es-UY" dirty="0"/>
          </a:p>
        </p:txBody>
      </p:sp>
      <p:sp>
        <p:nvSpPr>
          <p:cNvPr id="3" name="Marcador de contenido 2"/>
          <p:cNvSpPr>
            <a:spLocks noGrp="1"/>
          </p:cNvSpPr>
          <p:nvPr>
            <p:ph idx="1"/>
          </p:nvPr>
        </p:nvSpPr>
        <p:spPr/>
        <p:txBody>
          <a:bodyPr/>
          <a:lstStyle/>
          <a:p>
            <a:r>
              <a:rPr lang="es-UY" dirty="0"/>
              <a:t>Dado un valor numérico crudo, este </a:t>
            </a:r>
            <a:r>
              <a:rPr lang="es-UY" dirty="0" err="1"/>
              <a:t>Formatter</a:t>
            </a:r>
            <a:r>
              <a:rPr lang="es-UY" dirty="0"/>
              <a:t> organiza la data para mostrarla como una expresión monetaria conocida. </a:t>
            </a:r>
          </a:p>
          <a:p>
            <a:r>
              <a:rPr lang="es-UY" dirty="0" err="1"/>
              <a:t>CurrencyFormatter</a:t>
            </a:r>
            <a:r>
              <a:rPr lang="es-UY" dirty="0"/>
              <a:t> contiene todas las propiedades  de </a:t>
            </a:r>
            <a:r>
              <a:rPr lang="es-UY" dirty="0" err="1"/>
              <a:t>NumberFormatter</a:t>
            </a:r>
            <a:r>
              <a:rPr lang="es-UY" dirty="0"/>
              <a:t> pero agrega dos propiedades  específicas para manejar valores monetarios:</a:t>
            </a:r>
          </a:p>
          <a:p>
            <a:endParaRPr lang="es-UY"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509" y="3953190"/>
            <a:ext cx="8357493"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81649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DateFormatter</a:t>
            </a:r>
            <a:endParaRPr lang="es-UY" dirty="0"/>
          </a:p>
        </p:txBody>
      </p:sp>
      <p:sp>
        <p:nvSpPr>
          <p:cNvPr id="3" name="Marcador de contenido 2"/>
          <p:cNvSpPr>
            <a:spLocks noGrp="1"/>
          </p:cNvSpPr>
          <p:nvPr>
            <p:ph idx="1"/>
          </p:nvPr>
        </p:nvSpPr>
        <p:spPr/>
        <p:txBody>
          <a:bodyPr/>
          <a:lstStyle/>
          <a:p>
            <a:r>
              <a:rPr lang="es-UY" dirty="0"/>
              <a:t>Provee control sobre cómo presentar fechas.</a:t>
            </a:r>
          </a:p>
          <a:p>
            <a:r>
              <a:rPr lang="es-UY" dirty="0"/>
              <a:t>Este </a:t>
            </a:r>
            <a:r>
              <a:rPr lang="es-UY" dirty="0" err="1"/>
              <a:t>Formatter</a:t>
            </a:r>
            <a:r>
              <a:rPr lang="es-UY" dirty="0"/>
              <a:t> tiene una propiedad particular:</a:t>
            </a:r>
          </a:p>
          <a:p>
            <a:pPr marL="900000" lvl="0">
              <a:buFont typeface="Wingdings" pitchFamily="2" charset="2"/>
              <a:buChar char="Ø"/>
            </a:pPr>
            <a:r>
              <a:rPr lang="es-UY" dirty="0" err="1"/>
              <a:t>String</a:t>
            </a:r>
            <a:r>
              <a:rPr lang="es-UY" dirty="0"/>
              <a:t> </a:t>
            </a:r>
            <a:r>
              <a:rPr lang="es-UY" dirty="0" err="1"/>
              <a:t>formatString</a:t>
            </a:r>
            <a:r>
              <a:rPr lang="es-UY" dirty="0"/>
              <a:t>: es una máscara patrón para el formateo de fechas.</a:t>
            </a:r>
          </a:p>
          <a:p>
            <a:r>
              <a:rPr lang="es-UY" dirty="0"/>
              <a:t>La clave en este </a:t>
            </a:r>
            <a:r>
              <a:rPr lang="es-UY" dirty="0" err="1"/>
              <a:t>Formatter</a:t>
            </a:r>
            <a:r>
              <a:rPr lang="es-UY" dirty="0"/>
              <a:t> son los caracteres especiales para éste, y la forma en que se combinen.</a:t>
            </a:r>
          </a:p>
          <a:p>
            <a:r>
              <a:rPr lang="es-UY" dirty="0"/>
              <a:t>En base a estos caracteres podemos formar patrones personalizados para fechas, indicando la forma en que se presenta cada valor particular (año, mes , </a:t>
            </a:r>
            <a:r>
              <a:rPr lang="es-UY" dirty="0" err="1"/>
              <a:t>dia</a:t>
            </a:r>
            <a:r>
              <a:rPr lang="es-UY" dirty="0"/>
              <a:t>…). Estos se encuentran en el resumen también.</a:t>
            </a:r>
          </a:p>
          <a:p>
            <a:endParaRPr lang="es-UY" dirty="0"/>
          </a:p>
        </p:txBody>
      </p:sp>
    </p:spTree>
    <p:extLst>
      <p:ext uri="{BB962C8B-B14F-4D97-AF65-F5344CB8AC3E}">
        <p14:creationId xmlns:p14="http://schemas.microsoft.com/office/powerpoint/2010/main" val="33578848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DateFormatter</a:t>
            </a:r>
            <a:r>
              <a:rPr lang="es-UY" dirty="0"/>
              <a:t>, Ejemplo</a:t>
            </a:r>
          </a:p>
        </p:txBody>
      </p:sp>
      <p:sp>
        <p:nvSpPr>
          <p:cNvPr id="3" name="Marcador de contenido 2"/>
          <p:cNvSpPr>
            <a:spLocks noGrp="1"/>
          </p:cNvSpPr>
          <p:nvPr>
            <p:ph idx="1"/>
          </p:nvPr>
        </p:nvSpPr>
        <p:spPr/>
        <p:txBody>
          <a:bodyPr/>
          <a:lstStyle/>
          <a:p>
            <a:r>
              <a:rPr lang="es-UY" dirty="0"/>
              <a:t>A riesgo de ser repetitivos, hemos de decir que en el resumen se encuentran mejor formados los ejemplos de código. De todas formas he aquí una declaración de un </a:t>
            </a:r>
            <a:r>
              <a:rPr lang="es-UY" dirty="0" err="1"/>
              <a:t>DateFormatter</a:t>
            </a:r>
            <a:r>
              <a:rPr lang="es-UY" dirty="0"/>
              <a:t> en la que vemos una declaración de su </a:t>
            </a:r>
            <a:r>
              <a:rPr lang="es-UY" dirty="0" err="1"/>
              <a:t>formatString</a:t>
            </a:r>
            <a:r>
              <a:rPr lang="es-UY" dirty="0"/>
              <a:t> a su vez.</a:t>
            </a:r>
          </a:p>
          <a:p>
            <a:r>
              <a:rPr lang="es-UY" dirty="0"/>
              <a:t>&lt;</a:t>
            </a:r>
            <a:r>
              <a:rPr lang="es-UY" dirty="0" err="1"/>
              <a:t>fx:Declarations</a:t>
            </a:r>
            <a:r>
              <a:rPr lang="es-UY" dirty="0"/>
              <a:t>&gt;</a:t>
            </a:r>
          </a:p>
          <a:p>
            <a:r>
              <a:rPr lang="es-UY" dirty="0"/>
              <a:t>&lt;</a:t>
            </a:r>
            <a:r>
              <a:rPr lang="es-UY" dirty="0" err="1"/>
              <a:t>mx:DateFormatter</a:t>
            </a:r>
            <a:r>
              <a:rPr lang="es-UY" dirty="0"/>
              <a:t> id="</a:t>
            </a:r>
            <a:r>
              <a:rPr lang="es-UY" dirty="0" err="1"/>
              <a:t>fmtDate</a:t>
            </a:r>
            <a:r>
              <a:rPr lang="es-UY" dirty="0"/>
              <a:t>" </a:t>
            </a:r>
            <a:r>
              <a:rPr lang="es-UY" dirty="0" err="1"/>
              <a:t>formatString</a:t>
            </a:r>
            <a:r>
              <a:rPr lang="es-UY" dirty="0"/>
              <a:t>="MM.DD.YY"/&gt;</a:t>
            </a:r>
          </a:p>
          <a:p>
            <a:r>
              <a:rPr lang="es-UY" dirty="0"/>
              <a:t>&lt;/</a:t>
            </a:r>
            <a:r>
              <a:rPr lang="es-UY" dirty="0" err="1"/>
              <a:t>fx:Declarations</a:t>
            </a:r>
            <a:r>
              <a:rPr lang="es-UY" dirty="0"/>
              <a:t>&gt;</a:t>
            </a:r>
          </a:p>
          <a:p>
            <a:endParaRPr lang="es-UY" dirty="0"/>
          </a:p>
        </p:txBody>
      </p:sp>
    </p:spTree>
    <p:extLst>
      <p:ext uri="{BB962C8B-B14F-4D97-AF65-F5344CB8AC3E}">
        <p14:creationId xmlns:p14="http://schemas.microsoft.com/office/powerpoint/2010/main" val="36474815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PhoneFormatter</a:t>
            </a:r>
            <a:endParaRPr lang="es-UY" dirty="0"/>
          </a:p>
        </p:txBody>
      </p:sp>
      <p:sp>
        <p:nvSpPr>
          <p:cNvPr id="3" name="Marcador de contenido 2"/>
          <p:cNvSpPr>
            <a:spLocks noGrp="1"/>
          </p:cNvSpPr>
          <p:nvPr>
            <p:ph idx="1"/>
          </p:nvPr>
        </p:nvSpPr>
        <p:spPr/>
        <p:txBody>
          <a:bodyPr/>
          <a:lstStyle/>
          <a:p>
            <a:r>
              <a:rPr lang="es-UY" dirty="0"/>
              <a:t>La principal utilidad que presenta este </a:t>
            </a:r>
            <a:r>
              <a:rPr lang="es-UY" dirty="0" err="1"/>
              <a:t>Formatter</a:t>
            </a:r>
            <a:r>
              <a:rPr lang="es-UY" dirty="0"/>
              <a:t> es la de poder tomar , por </a:t>
            </a:r>
            <a:r>
              <a:rPr lang="es-UY" dirty="0" err="1"/>
              <a:t>ej</a:t>
            </a:r>
            <a:r>
              <a:rPr lang="es-UY" dirty="0"/>
              <a:t>, números de teléfono almacenados en una base de datos como simples dígitos , y transformarlos a un formato más familiar en cuanto a números telefónicos.</a:t>
            </a:r>
          </a:p>
          <a:p>
            <a:r>
              <a:rPr lang="es-UY" dirty="0"/>
              <a:t>Este </a:t>
            </a:r>
            <a:r>
              <a:rPr lang="es-UY" dirty="0" err="1"/>
              <a:t>Formatter</a:t>
            </a:r>
            <a:r>
              <a:rPr lang="es-UY" dirty="0"/>
              <a:t> se comporta de forma similar al </a:t>
            </a:r>
            <a:r>
              <a:rPr lang="es-UY" dirty="0" err="1"/>
              <a:t>DateFormatter</a:t>
            </a:r>
            <a:r>
              <a:rPr lang="es-UY" dirty="0"/>
              <a:t>, ya que tiene su propio </a:t>
            </a:r>
            <a:r>
              <a:rPr lang="es-UY" i="1" dirty="0" err="1"/>
              <a:t>formatString</a:t>
            </a:r>
            <a:r>
              <a:rPr lang="es-UY" dirty="0"/>
              <a:t> para especificar el patrón que se aplica al número, pero también porque acepta dos tipos de datos en particular: </a:t>
            </a:r>
            <a:r>
              <a:rPr lang="es-UY" dirty="0" err="1"/>
              <a:t>String</a:t>
            </a:r>
            <a:r>
              <a:rPr lang="es-UY" dirty="0"/>
              <a:t> y </a:t>
            </a:r>
            <a:r>
              <a:rPr lang="es-UY" dirty="0" err="1"/>
              <a:t>Number</a:t>
            </a:r>
            <a:r>
              <a:rPr lang="es-UY" dirty="0"/>
              <a:t>.</a:t>
            </a:r>
          </a:p>
          <a:p>
            <a:r>
              <a:rPr lang="es-UY" dirty="0"/>
              <a:t>Propiedades del </a:t>
            </a:r>
            <a:r>
              <a:rPr lang="es-UY" dirty="0" err="1"/>
              <a:t>PhoneFormatter</a:t>
            </a:r>
            <a:r>
              <a:rPr lang="es-UY" dirty="0"/>
              <a:t> , así como ejemplos de uso y errores, en el resumen. </a:t>
            </a:r>
          </a:p>
          <a:p>
            <a:endParaRPr lang="es-UY" dirty="0"/>
          </a:p>
        </p:txBody>
      </p:sp>
    </p:spTree>
    <p:extLst>
      <p:ext uri="{BB962C8B-B14F-4D97-AF65-F5344CB8AC3E}">
        <p14:creationId xmlns:p14="http://schemas.microsoft.com/office/powerpoint/2010/main" val="32031145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ZipCodeFormatter</a:t>
            </a:r>
            <a:endParaRPr lang="es-UY" dirty="0"/>
          </a:p>
        </p:txBody>
      </p:sp>
      <p:sp>
        <p:nvSpPr>
          <p:cNvPr id="3" name="Marcador de contenido 2"/>
          <p:cNvSpPr>
            <a:spLocks noGrp="1"/>
          </p:cNvSpPr>
          <p:nvPr>
            <p:ph idx="1"/>
          </p:nvPr>
        </p:nvSpPr>
        <p:spPr/>
        <p:txBody>
          <a:bodyPr/>
          <a:lstStyle/>
          <a:p>
            <a:r>
              <a:rPr lang="es-UY" dirty="0"/>
              <a:t>Este </a:t>
            </a:r>
            <a:r>
              <a:rPr lang="es-UY" dirty="0" err="1"/>
              <a:t>Formatter</a:t>
            </a:r>
            <a:r>
              <a:rPr lang="es-UY" dirty="0"/>
              <a:t> es útil cuando se quiere formatear códigos postales americanos o canadienses.</a:t>
            </a:r>
          </a:p>
          <a:p>
            <a:r>
              <a:rPr lang="es-UY" dirty="0"/>
              <a:t>Tiene su propio </a:t>
            </a:r>
            <a:r>
              <a:rPr lang="es-UY" dirty="0" err="1"/>
              <a:t>formatString</a:t>
            </a:r>
            <a:r>
              <a:rPr lang="es-UY" dirty="0"/>
              <a:t>:</a:t>
            </a:r>
          </a:p>
          <a:p>
            <a:pPr marL="900000">
              <a:buFont typeface="Wingdings" pitchFamily="2" charset="2"/>
              <a:buChar char="Ø"/>
            </a:pPr>
            <a:r>
              <a:rPr lang="es-UY" dirty="0" err="1"/>
              <a:t>String</a:t>
            </a:r>
            <a:r>
              <a:rPr lang="es-UY" dirty="0"/>
              <a:t> </a:t>
            </a:r>
            <a:r>
              <a:rPr lang="es-UY" dirty="0" err="1"/>
              <a:t>formatString</a:t>
            </a:r>
            <a:r>
              <a:rPr lang="es-UY" dirty="0"/>
              <a:t>: la máscara patrón que se va a aplicar para el código postal. El patrón aplicado debe ser un formato de código postal americano o canadiense conocido. Por defecto es ##### .</a:t>
            </a:r>
          </a:p>
        </p:txBody>
      </p:sp>
    </p:spTree>
    <p:extLst>
      <p:ext uri="{BB962C8B-B14F-4D97-AF65-F5344CB8AC3E}">
        <p14:creationId xmlns:p14="http://schemas.microsoft.com/office/powerpoint/2010/main" val="188399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Constraint-based</a:t>
            </a:r>
            <a:r>
              <a:rPr lang="es-UY" dirty="0"/>
              <a:t> </a:t>
            </a:r>
            <a:r>
              <a:rPr lang="es-UY" dirty="0" err="1"/>
              <a:t>layout</a:t>
            </a:r>
            <a:r>
              <a:rPr lang="es-UY" dirty="0"/>
              <a:t> </a:t>
            </a:r>
          </a:p>
        </p:txBody>
      </p:sp>
      <p:sp>
        <p:nvSpPr>
          <p:cNvPr id="3" name="Marcador de contenido 2"/>
          <p:cNvSpPr>
            <a:spLocks noGrp="1"/>
          </p:cNvSpPr>
          <p:nvPr>
            <p:ph idx="1"/>
          </p:nvPr>
        </p:nvSpPr>
        <p:spPr>
          <a:xfrm>
            <a:off x="677333" y="1687133"/>
            <a:ext cx="9033337" cy="4778061"/>
          </a:xfrm>
        </p:spPr>
        <p:txBody>
          <a:bodyPr>
            <a:normAutofit fontScale="92500" lnSpcReduction="10000"/>
          </a:bodyPr>
          <a:lstStyle/>
          <a:p>
            <a:r>
              <a:rPr lang="es-UY" dirty="0" smtClean="0"/>
              <a:t>Es una variación del </a:t>
            </a:r>
            <a:r>
              <a:rPr lang="es-UY" dirty="0" err="1" smtClean="0"/>
              <a:t>Absolut</a:t>
            </a:r>
            <a:r>
              <a:rPr lang="es-UY" dirty="0" smtClean="0"/>
              <a:t> </a:t>
            </a:r>
            <a:r>
              <a:rPr lang="es-UY" dirty="0" err="1" smtClean="0"/>
              <a:t>Layout</a:t>
            </a:r>
            <a:endParaRPr lang="es-UY" dirty="0" smtClean="0"/>
          </a:p>
          <a:p>
            <a:endParaRPr lang="es-UY" dirty="0" smtClean="0"/>
          </a:p>
          <a:p>
            <a:r>
              <a:rPr lang="es-UY" dirty="0" smtClean="0"/>
              <a:t>Tiene como ventaja la configuración de los componentes  para mantener una posición relativa dentro del contenedor.</a:t>
            </a:r>
          </a:p>
          <a:p>
            <a:endParaRPr lang="es-UY" dirty="0"/>
          </a:p>
          <a:p>
            <a:r>
              <a:rPr lang="es-UY" dirty="0" smtClean="0"/>
              <a:t>Propiedades para restricciones básicas</a:t>
            </a:r>
          </a:p>
          <a:p>
            <a:pPr lvl="1"/>
            <a:r>
              <a:rPr lang="en-US" dirty="0" smtClean="0"/>
              <a:t>El </a:t>
            </a:r>
            <a:r>
              <a:rPr lang="en-US" dirty="0"/>
              <a:t>top, bottom, left, y </a:t>
            </a:r>
            <a:r>
              <a:rPr lang="en-US" dirty="0" smtClean="0"/>
              <a:t>right</a:t>
            </a:r>
          </a:p>
          <a:p>
            <a:pPr lvl="1"/>
            <a:r>
              <a:rPr lang="es-UY" dirty="0" err="1" smtClean="0"/>
              <a:t>horizontalCenter</a:t>
            </a:r>
            <a:r>
              <a:rPr lang="es-UY" dirty="0" smtClean="0"/>
              <a:t> </a:t>
            </a:r>
            <a:r>
              <a:rPr lang="es-UY" dirty="0"/>
              <a:t>y </a:t>
            </a:r>
            <a:r>
              <a:rPr lang="es-UY" dirty="0" err="1" smtClean="0"/>
              <a:t>verticalCenter</a:t>
            </a:r>
            <a:endParaRPr lang="es-UY" dirty="0" smtClean="0"/>
          </a:p>
          <a:p>
            <a:pPr lvl="1"/>
            <a:r>
              <a:rPr lang="es-UY" dirty="0" err="1" smtClean="0"/>
              <a:t>baseline</a:t>
            </a:r>
            <a:r>
              <a:rPr lang="es-UY" dirty="0" smtClean="0"/>
              <a:t> </a:t>
            </a:r>
            <a:r>
              <a:rPr lang="es-UY" dirty="0" err="1" smtClean="0"/>
              <a:t>property</a:t>
            </a:r>
            <a:endParaRPr lang="es-UY" dirty="0" smtClean="0"/>
          </a:p>
          <a:p>
            <a:pPr lvl="1"/>
            <a:endParaRPr lang="es-UY" dirty="0" smtClean="0"/>
          </a:p>
          <a:p>
            <a:r>
              <a:rPr lang="es-UY" dirty="0" smtClean="0"/>
              <a:t>Propiedades para restricciones mejoradas</a:t>
            </a:r>
          </a:p>
          <a:p>
            <a:pPr lvl="1"/>
            <a:r>
              <a:rPr lang="es-UY" dirty="0" err="1" smtClean="0"/>
              <a:t>Fixed</a:t>
            </a:r>
            <a:endParaRPr lang="es-UY" dirty="0" smtClean="0"/>
          </a:p>
          <a:p>
            <a:pPr lvl="1"/>
            <a:r>
              <a:rPr lang="es-UY" dirty="0" err="1" smtClean="0"/>
              <a:t>Relative</a:t>
            </a:r>
            <a:endParaRPr lang="es-UY" dirty="0" smtClean="0"/>
          </a:p>
          <a:p>
            <a:pPr lvl="1"/>
            <a:r>
              <a:rPr lang="es-UY" dirty="0" smtClean="0"/>
              <a:t>Content-</a:t>
            </a:r>
            <a:r>
              <a:rPr lang="es-UY" dirty="0" err="1" smtClean="0"/>
              <a:t>Sized</a:t>
            </a:r>
            <a:endParaRPr lang="es-UY" dirty="0"/>
          </a:p>
          <a:p>
            <a:endParaRPr lang="es-UY" dirty="0" smtClean="0"/>
          </a:p>
          <a:p>
            <a:endParaRPr lang="es-UY" dirty="0"/>
          </a:p>
        </p:txBody>
      </p:sp>
    </p:spTree>
    <p:extLst>
      <p:ext uri="{BB962C8B-B14F-4D97-AF65-F5344CB8AC3E}">
        <p14:creationId xmlns:p14="http://schemas.microsoft.com/office/powerpoint/2010/main" val="41621973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SwitchSymbolFormatter</a:t>
            </a:r>
            <a:endParaRPr lang="es-UY" dirty="0"/>
          </a:p>
        </p:txBody>
      </p:sp>
      <p:sp>
        <p:nvSpPr>
          <p:cNvPr id="3" name="Marcador de contenido 2"/>
          <p:cNvSpPr>
            <a:spLocks noGrp="1"/>
          </p:cNvSpPr>
          <p:nvPr>
            <p:ph idx="1"/>
          </p:nvPr>
        </p:nvSpPr>
        <p:spPr/>
        <p:txBody>
          <a:bodyPr/>
          <a:lstStyle/>
          <a:p>
            <a:r>
              <a:rPr lang="es-UY" dirty="0"/>
              <a:t>Es un dispositivo genérico para la presentación de datos que no es reconocido netamente como un </a:t>
            </a:r>
            <a:r>
              <a:rPr lang="es-UY" dirty="0" err="1"/>
              <a:t>Formatter</a:t>
            </a:r>
            <a:r>
              <a:rPr lang="es-UY" dirty="0"/>
              <a:t> predefinido de Flex. Es distinto del resto de los </a:t>
            </a:r>
            <a:r>
              <a:rPr lang="es-UY" dirty="0" err="1"/>
              <a:t>Formatter</a:t>
            </a:r>
            <a:r>
              <a:rPr lang="es-UY" dirty="0"/>
              <a:t> porque no tiene un contexto tan específico para el cual ser usado.</a:t>
            </a:r>
          </a:p>
          <a:p>
            <a:r>
              <a:rPr lang="es-UY" dirty="0"/>
              <a:t>El </a:t>
            </a:r>
            <a:r>
              <a:rPr lang="es-UY" dirty="0" err="1"/>
              <a:t>SwitchSymbolFormatter</a:t>
            </a:r>
            <a:r>
              <a:rPr lang="es-UY" dirty="0"/>
              <a:t> puede usarse para crear formatos propios que extiendan de éste. Estas son las Funciones que presenta:</a:t>
            </a:r>
          </a:p>
          <a:p>
            <a:endParaRPr lang="es-UY"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9074" y="4100975"/>
            <a:ext cx="7781107" cy="259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20368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Formas de formatear</a:t>
            </a:r>
          </a:p>
        </p:txBody>
      </p:sp>
      <p:sp>
        <p:nvSpPr>
          <p:cNvPr id="3" name="Marcador de contenido 2"/>
          <p:cNvSpPr>
            <a:spLocks noGrp="1"/>
          </p:cNvSpPr>
          <p:nvPr>
            <p:ph idx="1"/>
          </p:nvPr>
        </p:nvSpPr>
        <p:spPr/>
        <p:txBody>
          <a:bodyPr/>
          <a:lstStyle/>
          <a:p>
            <a:r>
              <a:rPr lang="es-UY" u="sng" dirty="0"/>
              <a:t>Real-Time </a:t>
            </a:r>
            <a:r>
              <a:rPr lang="es-UY" u="sng" dirty="0" err="1"/>
              <a:t>Formatting</a:t>
            </a:r>
            <a:r>
              <a:rPr lang="es-UY" u="sng" dirty="0"/>
              <a:t> </a:t>
            </a:r>
            <a:r>
              <a:rPr lang="es-UY" dirty="0"/>
              <a:t>(Formateo en tiempo real) :No es una definición oficial para este tipo de formato, pero se podría decir que es similar al que se muestra en los ejemplos. (Excepto para el </a:t>
            </a:r>
            <a:r>
              <a:rPr lang="es-UY" dirty="0" err="1"/>
              <a:t>SwitchSymbolFormatter</a:t>
            </a:r>
            <a:r>
              <a:rPr lang="es-UY" dirty="0"/>
              <a:t>)  para los cuales se ha llamado a la función </a:t>
            </a:r>
            <a:r>
              <a:rPr lang="es-UY" dirty="0" err="1"/>
              <a:t>Format</a:t>
            </a:r>
            <a:r>
              <a:rPr lang="es-UY" dirty="0"/>
              <a:t>() en el MXML. </a:t>
            </a:r>
          </a:p>
          <a:p>
            <a:pPr>
              <a:buFont typeface="Wingdings" pitchFamily="2" charset="2"/>
              <a:buChar char="ü"/>
            </a:pPr>
            <a:r>
              <a:rPr lang="es-UY" dirty="0"/>
              <a:t>fácil de implementar </a:t>
            </a:r>
          </a:p>
          <a:p>
            <a:pPr>
              <a:buFont typeface="Wingdings" pitchFamily="2" charset="2"/>
              <a:buChar char="ü"/>
            </a:pPr>
            <a:r>
              <a:rPr lang="es-UY" dirty="0"/>
              <a:t> efectivo.</a:t>
            </a:r>
          </a:p>
          <a:p>
            <a:pPr>
              <a:buFont typeface="Wingdings" pitchFamily="2" charset="2"/>
              <a:buChar char=""/>
            </a:pPr>
            <a:r>
              <a:rPr lang="es-UY" dirty="0"/>
              <a:t>No permite involucrar lógica de Negocio adicional al formateo.</a:t>
            </a:r>
          </a:p>
          <a:p>
            <a:endParaRPr lang="es-UY" dirty="0"/>
          </a:p>
        </p:txBody>
      </p:sp>
    </p:spTree>
    <p:extLst>
      <p:ext uri="{BB962C8B-B14F-4D97-AF65-F5344CB8AC3E}">
        <p14:creationId xmlns:p14="http://schemas.microsoft.com/office/powerpoint/2010/main" val="9255883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a:t>Scripted</a:t>
            </a:r>
            <a:r>
              <a:rPr lang="es-UY" dirty="0"/>
              <a:t> </a:t>
            </a:r>
            <a:r>
              <a:rPr lang="es-UY" dirty="0" err="1"/>
              <a:t>Formatting</a:t>
            </a:r>
            <a:endParaRPr lang="es-UY" dirty="0"/>
          </a:p>
        </p:txBody>
      </p:sp>
      <p:sp>
        <p:nvSpPr>
          <p:cNvPr id="3" name="Marcador de contenido 2"/>
          <p:cNvSpPr>
            <a:spLocks noGrp="1"/>
          </p:cNvSpPr>
          <p:nvPr>
            <p:ph idx="1"/>
          </p:nvPr>
        </p:nvSpPr>
        <p:spPr/>
        <p:txBody>
          <a:bodyPr/>
          <a:lstStyle/>
          <a:p>
            <a:r>
              <a:rPr lang="es-UY" dirty="0"/>
              <a:t>Utiliza funciones de </a:t>
            </a:r>
            <a:r>
              <a:rPr lang="es-UY" dirty="0" err="1"/>
              <a:t>ActionScript</a:t>
            </a:r>
            <a:r>
              <a:rPr lang="es-UY" dirty="0"/>
              <a:t>.</a:t>
            </a:r>
          </a:p>
          <a:p>
            <a:r>
              <a:rPr lang="es-UY" u="sng" dirty="0"/>
              <a:t>Usando una Función con un componente </a:t>
            </a:r>
            <a:r>
              <a:rPr lang="es-UY" u="sng" dirty="0" err="1"/>
              <a:t>Formatter</a:t>
            </a:r>
            <a:r>
              <a:rPr lang="es-UY" u="sng" dirty="0"/>
              <a:t>:</a:t>
            </a:r>
            <a:endParaRPr lang="es-UY" dirty="0"/>
          </a:p>
          <a:p>
            <a:r>
              <a:rPr lang="es-UY" dirty="0"/>
              <a:t>En este caso pasamos un valor a formatear a la función y recibimos el resultado formateado. Esta función utiliza un MXML </a:t>
            </a:r>
            <a:r>
              <a:rPr lang="es-UY" dirty="0" err="1"/>
              <a:t>Formatter</a:t>
            </a:r>
            <a:r>
              <a:rPr lang="es-UY" dirty="0"/>
              <a:t> que había sido creado previamente.</a:t>
            </a:r>
          </a:p>
          <a:p>
            <a:pPr lvl="0">
              <a:buFont typeface="Wingdings" pitchFamily="2" charset="2"/>
              <a:buChar char="ü"/>
            </a:pPr>
            <a:r>
              <a:rPr lang="es-UY" dirty="0"/>
              <a:t>Se generan funciones reusables.</a:t>
            </a:r>
          </a:p>
          <a:p>
            <a:pPr lvl="0">
              <a:buFont typeface="Wingdings" pitchFamily="2" charset="2"/>
              <a:buChar char="ü"/>
            </a:pPr>
            <a:r>
              <a:rPr lang="es-UY" dirty="0"/>
              <a:t>Son fáciles de usar.</a:t>
            </a:r>
          </a:p>
          <a:p>
            <a:pPr lvl="0">
              <a:buFont typeface="Wingdings" pitchFamily="2" charset="2"/>
              <a:buChar char="L"/>
            </a:pPr>
            <a:r>
              <a:rPr lang="es-UY" dirty="0"/>
              <a:t>Depende de elementos declarados ajenos a la función, por lo tanto hay que controlar que los elementos sean coherentes con la función.</a:t>
            </a:r>
          </a:p>
          <a:p>
            <a:endParaRPr lang="es-UY" dirty="0"/>
          </a:p>
        </p:txBody>
      </p:sp>
    </p:spTree>
    <p:extLst>
      <p:ext uri="{BB962C8B-B14F-4D97-AF65-F5344CB8AC3E}">
        <p14:creationId xmlns:p14="http://schemas.microsoft.com/office/powerpoint/2010/main" val="301718736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Usando una función con una clase </a:t>
            </a:r>
            <a:r>
              <a:rPr lang="es-UY" dirty="0" err="1"/>
              <a:t>Formatter</a:t>
            </a:r>
            <a:endParaRPr lang="es-UY" dirty="0"/>
          </a:p>
        </p:txBody>
      </p:sp>
      <p:sp>
        <p:nvSpPr>
          <p:cNvPr id="3" name="Marcador de contenido 2"/>
          <p:cNvSpPr>
            <a:spLocks noGrp="1"/>
          </p:cNvSpPr>
          <p:nvPr>
            <p:ph idx="1"/>
          </p:nvPr>
        </p:nvSpPr>
        <p:spPr/>
        <p:txBody>
          <a:bodyPr/>
          <a:lstStyle/>
          <a:p>
            <a:r>
              <a:rPr lang="es-UY" dirty="0"/>
              <a:t>Cada </a:t>
            </a:r>
            <a:r>
              <a:rPr lang="es-UY" dirty="0" err="1"/>
              <a:t>Formatter</a:t>
            </a:r>
            <a:r>
              <a:rPr lang="es-UY" dirty="0"/>
              <a:t> tiene una clase de </a:t>
            </a:r>
            <a:r>
              <a:rPr lang="es-UY" dirty="0" err="1"/>
              <a:t>ActionScript</a:t>
            </a:r>
            <a:r>
              <a:rPr lang="es-UY" dirty="0"/>
              <a:t> equivalente. Esto te da la opción de no tener que utilizar un componente MXML para hacer efectiva la función. De esta forma creamos una función más independiente y autosustentable.</a:t>
            </a:r>
          </a:p>
          <a:p>
            <a:endParaRPr lang="es-UY" dirty="0"/>
          </a:p>
          <a:p>
            <a:r>
              <a:rPr lang="es-UY" dirty="0"/>
              <a:t>Recomendamos para un mejor entendimiento ver los ejemplos que se encuentran en el resumen que hicimos , ya que sirven de gran ayuda al momento de entender las formas de Formatear y las posibles estrategias a elegir.</a:t>
            </a:r>
          </a:p>
          <a:p>
            <a:endParaRPr lang="es-UY" dirty="0"/>
          </a:p>
        </p:txBody>
      </p:sp>
    </p:spTree>
    <p:extLst>
      <p:ext uri="{BB962C8B-B14F-4D97-AF65-F5344CB8AC3E}">
        <p14:creationId xmlns:p14="http://schemas.microsoft.com/office/powerpoint/2010/main" val="19101774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Errores de Formateo</a:t>
            </a:r>
          </a:p>
        </p:txBody>
      </p:sp>
      <p:sp>
        <p:nvSpPr>
          <p:cNvPr id="3" name="Marcador de contenido 2"/>
          <p:cNvSpPr>
            <a:spLocks noGrp="1"/>
          </p:cNvSpPr>
          <p:nvPr>
            <p:ph idx="1"/>
          </p:nvPr>
        </p:nvSpPr>
        <p:spPr/>
        <p:txBody>
          <a:bodyPr/>
          <a:lstStyle/>
          <a:p>
            <a:r>
              <a:rPr lang="es-UY" dirty="0"/>
              <a:t>Para esto nos beneficiamos con el uso de </a:t>
            </a:r>
            <a:r>
              <a:rPr lang="es-UY" dirty="0" err="1"/>
              <a:t>ActionScript</a:t>
            </a:r>
            <a:r>
              <a:rPr lang="es-UY" dirty="0"/>
              <a:t>. Dentro de un script se puede identificar los posibles errores que puedan suceder y actuar en consecuencia. Notar que en caso de ocurrir un error, el retorno va a ser un </a:t>
            </a:r>
            <a:r>
              <a:rPr lang="es-UY" dirty="0" err="1"/>
              <a:t>String</a:t>
            </a:r>
            <a:r>
              <a:rPr lang="es-UY" dirty="0"/>
              <a:t> vacío (es decir, se pierde el valor ingresado</a:t>
            </a:r>
            <a:r>
              <a:rPr lang="es-UY" dirty="0" smtClean="0"/>
              <a:t>).</a:t>
            </a:r>
          </a:p>
          <a:p>
            <a:endParaRPr lang="es-UY" dirty="0"/>
          </a:p>
          <a:p>
            <a:r>
              <a:rPr lang="es-UY" dirty="0"/>
              <a:t>Obviamente es recomendable el controlar errores después de que un formateo se realiza.</a:t>
            </a:r>
          </a:p>
          <a:p>
            <a:endParaRPr lang="es-UY" dirty="0"/>
          </a:p>
        </p:txBody>
      </p:sp>
    </p:spTree>
    <p:extLst>
      <p:ext uri="{BB962C8B-B14F-4D97-AF65-F5344CB8AC3E}">
        <p14:creationId xmlns:p14="http://schemas.microsoft.com/office/powerpoint/2010/main" val="2226420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smtClean="0"/>
              <a:t>Automatic</a:t>
            </a:r>
            <a:r>
              <a:rPr lang="es-UY" dirty="0" smtClean="0"/>
              <a:t> </a:t>
            </a:r>
            <a:r>
              <a:rPr lang="es-UY" dirty="0" err="1" smtClean="0"/>
              <a:t>Layour</a:t>
            </a:r>
            <a:endParaRPr lang="es-UY" dirty="0"/>
          </a:p>
        </p:txBody>
      </p:sp>
      <p:sp>
        <p:nvSpPr>
          <p:cNvPr id="3" name="Marcador de contenido 2"/>
          <p:cNvSpPr>
            <a:spLocks noGrp="1"/>
          </p:cNvSpPr>
          <p:nvPr>
            <p:ph idx="1"/>
          </p:nvPr>
        </p:nvSpPr>
        <p:spPr/>
        <p:txBody>
          <a:bodyPr/>
          <a:lstStyle/>
          <a:p>
            <a:r>
              <a:rPr lang="es-UY" dirty="0"/>
              <a:t>Es una desviación </a:t>
            </a:r>
            <a:r>
              <a:rPr lang="es-UY" dirty="0" smtClean="0"/>
              <a:t>de </a:t>
            </a:r>
            <a:r>
              <a:rPr lang="es-UY" dirty="0" err="1"/>
              <a:t>Absolut</a:t>
            </a:r>
            <a:r>
              <a:rPr lang="es-UY" dirty="0"/>
              <a:t> </a:t>
            </a:r>
            <a:r>
              <a:rPr lang="es-UY" dirty="0" err="1"/>
              <a:t>Layout</a:t>
            </a:r>
            <a:r>
              <a:rPr lang="es-UY" dirty="0"/>
              <a:t>, en la que se determina explícitamente la localización y disposición de los elementos dentro de un contenedor</a:t>
            </a:r>
            <a:r>
              <a:rPr lang="es-UY" dirty="0" smtClean="0"/>
              <a:t>.</a:t>
            </a:r>
          </a:p>
          <a:p>
            <a:endParaRPr lang="es-UY" dirty="0" smtClean="0"/>
          </a:p>
          <a:p>
            <a:r>
              <a:rPr lang="es-UY" dirty="0" smtClean="0"/>
              <a:t>Al igual que con el </a:t>
            </a:r>
            <a:r>
              <a:rPr lang="es-UY" dirty="0" err="1" smtClean="0"/>
              <a:t>Absolut</a:t>
            </a:r>
            <a:r>
              <a:rPr lang="es-UY" dirty="0" smtClean="0"/>
              <a:t> </a:t>
            </a:r>
            <a:r>
              <a:rPr lang="es-UY" dirty="0" err="1" smtClean="0"/>
              <a:t>Layout</a:t>
            </a:r>
            <a:r>
              <a:rPr lang="es-UY" dirty="0" smtClean="0"/>
              <a:t>, con este contenedor los componentes son capases de controlar su propio tamaño.</a:t>
            </a:r>
            <a:endParaRPr lang="es-UY" dirty="0"/>
          </a:p>
        </p:txBody>
      </p:sp>
    </p:spTree>
    <p:extLst>
      <p:ext uri="{BB962C8B-B14F-4D97-AF65-F5344CB8AC3E}">
        <p14:creationId xmlns:p14="http://schemas.microsoft.com/office/powerpoint/2010/main" val="282619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a:t>Variable and </a:t>
            </a:r>
            <a:r>
              <a:rPr lang="es-UY" dirty="0" err="1"/>
              <a:t>fixed</a:t>
            </a:r>
            <a:r>
              <a:rPr lang="es-UY" dirty="0"/>
              <a:t> </a:t>
            </a:r>
            <a:r>
              <a:rPr lang="es-UY" dirty="0" err="1"/>
              <a:t>sizing</a:t>
            </a:r>
            <a:endParaRPr lang="es-UY" dirty="0"/>
          </a:p>
        </p:txBody>
      </p:sp>
      <p:sp>
        <p:nvSpPr>
          <p:cNvPr id="3" name="Marcador de contenido 2"/>
          <p:cNvSpPr>
            <a:spLocks noGrp="1"/>
          </p:cNvSpPr>
          <p:nvPr>
            <p:ph idx="1"/>
          </p:nvPr>
        </p:nvSpPr>
        <p:spPr/>
        <p:txBody>
          <a:bodyPr/>
          <a:lstStyle/>
          <a:p>
            <a:r>
              <a:rPr lang="es-UY" dirty="0" smtClean="0"/>
              <a:t>Todos los componentes soportan tamaño variable y fijo gracias a que las propiedades no solo soportan valores en pixeles sino que también en porcentajes.</a:t>
            </a:r>
          </a:p>
          <a:p>
            <a:endParaRPr lang="es-UY" dirty="0"/>
          </a:p>
          <a:p>
            <a:r>
              <a:rPr lang="es-UY" dirty="0"/>
              <a:t>Variable </a:t>
            </a:r>
            <a:r>
              <a:rPr lang="es-UY" dirty="0" err="1" smtClean="0"/>
              <a:t>sizing</a:t>
            </a:r>
            <a:endParaRPr lang="es-UY" dirty="0" smtClean="0"/>
          </a:p>
          <a:p>
            <a:pPr lvl="1"/>
            <a:r>
              <a:rPr lang="en-US" dirty="0"/>
              <a:t>&lt;</a:t>
            </a:r>
            <a:r>
              <a:rPr lang="en-US" dirty="0" err="1"/>
              <a:t>s:Button</a:t>
            </a:r>
            <a:r>
              <a:rPr lang="en-US" dirty="0"/>
              <a:t> label="My Button" width="80</a:t>
            </a:r>
            <a:r>
              <a:rPr lang="en-US" dirty="0" smtClean="0"/>
              <a:t>%"/&gt;</a:t>
            </a:r>
          </a:p>
          <a:p>
            <a:r>
              <a:rPr lang="es-UY" dirty="0" err="1"/>
              <a:t>Fixed</a:t>
            </a:r>
            <a:r>
              <a:rPr lang="es-UY" dirty="0"/>
              <a:t> </a:t>
            </a:r>
            <a:r>
              <a:rPr lang="es-UY" dirty="0" err="1" smtClean="0"/>
              <a:t>sizing</a:t>
            </a:r>
            <a:endParaRPr lang="es-UY" dirty="0" smtClean="0"/>
          </a:p>
          <a:p>
            <a:pPr lvl="1"/>
            <a:r>
              <a:rPr lang="en-US" dirty="0"/>
              <a:t>&lt;</a:t>
            </a:r>
            <a:r>
              <a:rPr lang="en-US" dirty="0" err="1"/>
              <a:t>s:Button</a:t>
            </a:r>
            <a:r>
              <a:rPr lang="en-US" dirty="0"/>
              <a:t> label="Hello!" width="120" height="80"/&gt;</a:t>
            </a:r>
            <a:endParaRPr lang="es-UY" dirty="0"/>
          </a:p>
        </p:txBody>
      </p:sp>
    </p:spTree>
    <p:extLst>
      <p:ext uri="{BB962C8B-B14F-4D97-AF65-F5344CB8AC3E}">
        <p14:creationId xmlns:p14="http://schemas.microsoft.com/office/powerpoint/2010/main" val="382258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UY" dirty="0" err="1" smtClean="0"/>
              <a:t>Containers</a:t>
            </a:r>
            <a:endParaRPr lang="es-UY" dirty="0"/>
          </a:p>
        </p:txBody>
      </p:sp>
      <p:sp>
        <p:nvSpPr>
          <p:cNvPr id="3" name="Marcador de contenido 2"/>
          <p:cNvSpPr>
            <a:spLocks noGrp="1"/>
          </p:cNvSpPr>
          <p:nvPr>
            <p:ph idx="1"/>
          </p:nvPr>
        </p:nvSpPr>
        <p:spPr/>
        <p:txBody>
          <a:bodyPr/>
          <a:lstStyle/>
          <a:p>
            <a:r>
              <a:rPr lang="es-UY" dirty="0"/>
              <a:t>Los contenedores son colecciones de componentes que tienen como misión proveer una estructura visual a una aplicación, y la idea es que nos ayude a esquematizar el diseño.</a:t>
            </a:r>
          </a:p>
          <a:p>
            <a:r>
              <a:rPr lang="es-UY" dirty="0"/>
              <a:t>Flex 3 y Flex </a:t>
            </a:r>
            <a:r>
              <a:rPr lang="es-UY" dirty="0" smtClean="0"/>
              <a:t>4</a:t>
            </a:r>
          </a:p>
          <a:p>
            <a:pPr lvl="1"/>
            <a:r>
              <a:rPr lang="es-UY" dirty="0"/>
              <a:t>Los contenedores Halo/Mx en sí proveían distintos tipos de </a:t>
            </a:r>
            <a:r>
              <a:rPr lang="es-UY" dirty="0" smtClean="0"/>
              <a:t>esquemas. </a:t>
            </a:r>
          </a:p>
          <a:p>
            <a:pPr lvl="1"/>
            <a:r>
              <a:rPr lang="es-UY" dirty="0" smtClean="0"/>
              <a:t>Con </a:t>
            </a:r>
            <a:r>
              <a:rPr lang="es-UY" dirty="0" err="1"/>
              <a:t>Spark</a:t>
            </a:r>
            <a:r>
              <a:rPr lang="es-UY" dirty="0"/>
              <a:t> la responsabilidad de la esquematización fue movida a clases que se encargan de los esquemas, esto permite utilizar cualquiera de los esquemas de diseño.</a:t>
            </a:r>
          </a:p>
          <a:p>
            <a:pPr lvl="1"/>
            <a:r>
              <a:rPr lang="es-UY" dirty="0"/>
              <a:t>A grandes rasgos se puede tomar una analogía en la que los contenedores </a:t>
            </a:r>
            <a:r>
              <a:rPr lang="es-UY" dirty="0" err="1"/>
              <a:t>Spark</a:t>
            </a:r>
            <a:r>
              <a:rPr lang="es-UY" dirty="0"/>
              <a:t> son más parecidos a los </a:t>
            </a:r>
            <a:r>
              <a:rPr lang="es-UY" dirty="0" err="1"/>
              <a:t>tag</a:t>
            </a:r>
            <a:r>
              <a:rPr lang="es-UY" dirty="0"/>
              <a:t> &lt;div&gt; de HTML y los esquemas de clases son más parecidos a los estilos CSS utilizados para controlar el posicionamiento de los </a:t>
            </a:r>
            <a:r>
              <a:rPr lang="es-UY" dirty="0" err="1"/>
              <a:t>tags</a:t>
            </a:r>
            <a:r>
              <a:rPr lang="es-UY" dirty="0"/>
              <a:t> div.</a:t>
            </a:r>
          </a:p>
          <a:p>
            <a:pPr lvl="1"/>
            <a:endParaRPr lang="es-UY" dirty="0"/>
          </a:p>
        </p:txBody>
      </p:sp>
    </p:spTree>
    <p:extLst>
      <p:ext uri="{BB962C8B-B14F-4D97-AF65-F5344CB8AC3E}">
        <p14:creationId xmlns:p14="http://schemas.microsoft.com/office/powerpoint/2010/main" val="45135335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445</TotalTime>
  <Words>4349</Words>
  <Application>Microsoft Office PowerPoint</Application>
  <PresentationFormat>Panorámica</PresentationFormat>
  <Paragraphs>423</Paragraphs>
  <Slides>64</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64</vt:i4>
      </vt:variant>
    </vt:vector>
  </HeadingPairs>
  <TitlesOfParts>
    <vt:vector size="71" baseType="lpstr">
      <vt:lpstr>Arial</vt:lpstr>
      <vt:lpstr>Calibri</vt:lpstr>
      <vt:lpstr>Times New Roman</vt:lpstr>
      <vt:lpstr>Trebuchet MS</vt:lpstr>
      <vt:lpstr>Wingdings</vt:lpstr>
      <vt:lpstr>Wingdings 3</vt:lpstr>
      <vt:lpstr>Faceta</vt:lpstr>
      <vt:lpstr>Flex in Action</vt:lpstr>
      <vt:lpstr>¿Por qué utilizarlo?</vt:lpstr>
      <vt:lpstr>Layout and Containers</vt:lpstr>
      <vt:lpstr>Spark vs Halo (MX)</vt:lpstr>
      <vt:lpstr>Absolut Layout</vt:lpstr>
      <vt:lpstr>Constraint-based layout </vt:lpstr>
      <vt:lpstr>Automatic Layour</vt:lpstr>
      <vt:lpstr>Variable and fixed sizing</vt:lpstr>
      <vt:lpstr>Containers</vt:lpstr>
      <vt:lpstr>En Flex 4, se incorporan los siguientes contenedores Spark</vt:lpstr>
      <vt:lpstr>Presentación de PowerPoint</vt:lpstr>
      <vt:lpstr>Uso de contenedores multiples.</vt:lpstr>
      <vt:lpstr>Presentación de PowerPoint</vt:lpstr>
      <vt:lpstr>Presentación de PowerPoint</vt:lpstr>
      <vt:lpstr>Ejemplo de un archivo de piel</vt:lpstr>
      <vt:lpstr>Panel container</vt:lpstr>
      <vt:lpstr>Presentación de PowerPoint</vt:lpstr>
      <vt:lpstr>ApplicationControlBar container</vt:lpstr>
      <vt:lpstr>DataGroup and SkinnableDataContainer</vt:lpstr>
      <vt:lpstr>Presentación de PowerPoint</vt:lpstr>
      <vt:lpstr>Presentación de PowerPoint</vt:lpstr>
      <vt:lpstr>DividedBox, HDividedBox, and VDividedBox containers</vt:lpstr>
      <vt:lpstr>Presentación de PowerPoint</vt:lpstr>
      <vt:lpstr>Form container</vt:lpstr>
      <vt:lpstr>Presentación de PowerPoint</vt:lpstr>
      <vt:lpstr>Presentación de PowerPoint</vt:lpstr>
      <vt:lpstr>Presentación de PowerPoint</vt:lpstr>
      <vt:lpstr>El capítulo cubre</vt:lpstr>
      <vt:lpstr>Botón de Usuario</vt:lpstr>
      <vt:lpstr>Catalogo flexible de controles</vt:lpstr>
      <vt:lpstr>Controles de Texto</vt:lpstr>
      <vt:lpstr>RichText (listing 5.2) y RichEditableText </vt:lpstr>
      <vt:lpstr>Controles Fecha</vt:lpstr>
      <vt:lpstr>Controles Numéricos</vt:lpstr>
      <vt:lpstr>Explorando Botones Flex</vt:lpstr>
      <vt:lpstr>Control Lista de Selección</vt:lpstr>
      <vt:lpstr>Presentación de PowerPoint</vt:lpstr>
      <vt:lpstr>Presentación de PowerPoint</vt:lpstr>
      <vt:lpstr>Acceder directamente a propiedades Listing 5.10 </vt:lpstr>
      <vt:lpstr>Validación</vt:lpstr>
      <vt:lpstr>Validadores Empotrados</vt:lpstr>
      <vt:lpstr>Las propiedades clave y funciones del componente validador</vt:lpstr>
      <vt:lpstr>Métodos de Validación</vt:lpstr>
      <vt:lpstr>Validators </vt:lpstr>
      <vt:lpstr>Validators</vt:lpstr>
      <vt:lpstr>Presentación de PowerPoint</vt:lpstr>
      <vt:lpstr>Validaciones Otros tipos de Validaciones</vt:lpstr>
      <vt:lpstr>Validación por Script </vt:lpstr>
      <vt:lpstr>Consejos y tips</vt:lpstr>
      <vt:lpstr>Sumario </vt:lpstr>
      <vt:lpstr>Formatters</vt:lpstr>
      <vt:lpstr>Ventajas de usar Formatters</vt:lpstr>
      <vt:lpstr>Built-in Formatters(Formatters Constructores)</vt:lpstr>
      <vt:lpstr>NumberFormatter</vt:lpstr>
      <vt:lpstr>CurrencyFormatter</vt:lpstr>
      <vt:lpstr>DateFormatter</vt:lpstr>
      <vt:lpstr>DateFormatter, Ejemplo</vt:lpstr>
      <vt:lpstr>PhoneFormatter</vt:lpstr>
      <vt:lpstr>ZipCodeFormatter</vt:lpstr>
      <vt:lpstr>SwitchSymbolFormatter</vt:lpstr>
      <vt:lpstr>Formas de formatear</vt:lpstr>
      <vt:lpstr>Scripted Formatting</vt:lpstr>
      <vt:lpstr>Usando una función con una clase Formatter</vt:lpstr>
      <vt:lpstr>Errores de Formateo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Flex in Action</dc:title>
  <dc:creator>Yenniffer Herrera Araújo</dc:creator>
  <cp:lastModifiedBy>Yenniffer Herrera Araújo</cp:lastModifiedBy>
  <cp:revision>38</cp:revision>
  <dcterms:created xsi:type="dcterms:W3CDTF">2013-05-28T02:07:20Z</dcterms:created>
  <dcterms:modified xsi:type="dcterms:W3CDTF">2013-05-30T00:52:38Z</dcterms:modified>
</cp:coreProperties>
</file>